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0033CC"/>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66" autoAdjust="0"/>
    <p:restoredTop sz="86341" autoAdjust="0"/>
  </p:normalViewPr>
  <p:slideViewPr>
    <p:cSldViewPr snapToGrid="0">
      <p:cViewPr varScale="1">
        <p:scale>
          <a:sx n="99" d="100"/>
          <a:sy n="99" d="100"/>
        </p:scale>
        <p:origin x="1542" y="72"/>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и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uk-UA"/>
              <a:t>Клацніть, щоб редагувати стиль зразка заголовка</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uk-UA"/>
              <a:t>Клацніть, щоб редагувати стиль зразка підзаголовка</a:t>
            </a:r>
            <a:endParaRPr lang="en-US" dirty="0"/>
          </a:p>
        </p:txBody>
      </p:sp>
      <p:sp>
        <p:nvSpPr>
          <p:cNvPr id="4" name="Date Placeholder 3"/>
          <p:cNvSpPr>
            <a:spLocks noGrp="1"/>
          </p:cNvSpPr>
          <p:nvPr>
            <p:ph type="dt" sz="half" idx="10"/>
          </p:nvPr>
        </p:nvSpPr>
        <p:spPr/>
        <p:txBody>
          <a:bodyPr/>
          <a:lstStyle/>
          <a:p>
            <a:fld id="{F715DF70-5C8F-4617-B0CB-70CB662C6AAF}" type="datetimeFigureOut">
              <a:rPr lang="uk-UA" smtClean="0"/>
              <a:t>22.01.2024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55F9A0D-49D9-48FD-B6BA-0D0B78117DD5}" type="slidenum">
              <a:rPr lang="uk-UA" smtClean="0"/>
              <a:t>‹№›</a:t>
            </a:fld>
            <a:endParaRPr lang="uk-UA"/>
          </a:p>
        </p:txBody>
      </p:sp>
    </p:spTree>
    <p:extLst>
      <p:ext uri="{BB962C8B-B14F-4D97-AF65-F5344CB8AC3E}">
        <p14:creationId xmlns:p14="http://schemas.microsoft.com/office/powerpoint/2010/main" val="1741036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і вертикальни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715DF70-5C8F-4617-B0CB-70CB662C6AAF}" type="datetimeFigureOut">
              <a:rPr lang="uk-UA" smtClean="0"/>
              <a:t>22.01.2024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55F9A0D-49D9-48FD-B6BA-0D0B78117DD5}" type="slidenum">
              <a:rPr lang="uk-UA" smtClean="0"/>
              <a:t>‹№›</a:t>
            </a:fld>
            <a:endParaRPr lang="uk-UA"/>
          </a:p>
        </p:txBody>
      </p:sp>
    </p:spTree>
    <p:extLst>
      <p:ext uri="{BB962C8B-B14F-4D97-AF65-F5344CB8AC3E}">
        <p14:creationId xmlns:p14="http://schemas.microsoft.com/office/powerpoint/2010/main" val="709285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ий заголовок і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uk-UA"/>
              <a:t>Клацніть, щоб редагувати стиль зразка заголовка</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715DF70-5C8F-4617-B0CB-70CB662C6AAF}" type="datetimeFigureOut">
              <a:rPr lang="uk-UA" smtClean="0"/>
              <a:t>22.01.2024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55F9A0D-49D9-48FD-B6BA-0D0B78117DD5}" type="slidenum">
              <a:rPr lang="uk-UA" smtClean="0"/>
              <a:t>‹№›</a:t>
            </a:fld>
            <a:endParaRPr lang="uk-UA"/>
          </a:p>
        </p:txBody>
      </p:sp>
    </p:spTree>
    <p:extLst>
      <p:ext uri="{BB962C8B-B14F-4D97-AF65-F5344CB8AC3E}">
        <p14:creationId xmlns:p14="http://schemas.microsoft.com/office/powerpoint/2010/main" val="3987124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Назва та вмі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10"/>
          </p:nvPr>
        </p:nvSpPr>
        <p:spPr/>
        <p:txBody>
          <a:bodyPr/>
          <a:lstStyle/>
          <a:p>
            <a:fld id="{F715DF70-5C8F-4617-B0CB-70CB662C6AAF}" type="datetimeFigureOut">
              <a:rPr lang="uk-UA" smtClean="0"/>
              <a:t>22.01.2024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55F9A0D-49D9-48FD-B6BA-0D0B78117DD5}" type="slidenum">
              <a:rPr lang="uk-UA" smtClean="0"/>
              <a:t>‹№›</a:t>
            </a:fld>
            <a:endParaRPr lang="uk-UA"/>
          </a:p>
        </p:txBody>
      </p:sp>
    </p:spTree>
    <p:extLst>
      <p:ext uri="{BB962C8B-B14F-4D97-AF65-F5344CB8AC3E}">
        <p14:creationId xmlns:p14="http://schemas.microsoft.com/office/powerpoint/2010/main" val="133595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Назва розділу">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uk-UA"/>
              <a:t>Відредагуйте стиль зразка тексту</a:t>
            </a:r>
          </a:p>
        </p:txBody>
      </p:sp>
      <p:sp>
        <p:nvSpPr>
          <p:cNvPr id="4" name="Date Placeholder 3"/>
          <p:cNvSpPr>
            <a:spLocks noGrp="1"/>
          </p:cNvSpPr>
          <p:nvPr>
            <p:ph type="dt" sz="half" idx="10"/>
          </p:nvPr>
        </p:nvSpPr>
        <p:spPr/>
        <p:txBody>
          <a:bodyPr/>
          <a:lstStyle/>
          <a:p>
            <a:fld id="{F715DF70-5C8F-4617-B0CB-70CB662C6AAF}" type="datetimeFigureOut">
              <a:rPr lang="uk-UA" smtClean="0"/>
              <a:t>22.01.2024</a:t>
            </a:fld>
            <a:endParaRPr lang="uk-UA"/>
          </a:p>
        </p:txBody>
      </p:sp>
      <p:sp>
        <p:nvSpPr>
          <p:cNvPr id="5" name="Footer Placeholder 4"/>
          <p:cNvSpPr>
            <a:spLocks noGrp="1"/>
          </p:cNvSpPr>
          <p:nvPr>
            <p:ph type="ftr" sz="quarter" idx="11"/>
          </p:nvPr>
        </p:nvSpPr>
        <p:spPr/>
        <p:txBody>
          <a:bodyPr/>
          <a:lstStyle/>
          <a:p>
            <a:endParaRPr lang="uk-UA"/>
          </a:p>
        </p:txBody>
      </p:sp>
      <p:sp>
        <p:nvSpPr>
          <p:cNvPr id="6" name="Slide Number Placeholder 5"/>
          <p:cNvSpPr>
            <a:spLocks noGrp="1"/>
          </p:cNvSpPr>
          <p:nvPr>
            <p:ph type="sldNum" sz="quarter" idx="12"/>
          </p:nvPr>
        </p:nvSpPr>
        <p:spPr/>
        <p:txBody>
          <a:bodyPr/>
          <a:lstStyle/>
          <a:p>
            <a:fld id="{855F9A0D-49D9-48FD-B6BA-0D0B78117DD5}" type="slidenum">
              <a:rPr lang="uk-UA" smtClean="0"/>
              <a:t>‹№›</a:t>
            </a:fld>
            <a:endParaRPr lang="uk-UA"/>
          </a:p>
        </p:txBody>
      </p:sp>
    </p:spTree>
    <p:extLst>
      <p:ext uri="{BB962C8B-B14F-4D97-AF65-F5344CB8AC3E}">
        <p14:creationId xmlns:p14="http://schemas.microsoft.com/office/powerpoint/2010/main" val="4197028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єкт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Date Placeholder 4"/>
          <p:cNvSpPr>
            <a:spLocks noGrp="1"/>
          </p:cNvSpPr>
          <p:nvPr>
            <p:ph type="dt" sz="half" idx="10"/>
          </p:nvPr>
        </p:nvSpPr>
        <p:spPr/>
        <p:txBody>
          <a:bodyPr/>
          <a:lstStyle/>
          <a:p>
            <a:fld id="{F715DF70-5C8F-4617-B0CB-70CB662C6AAF}" type="datetimeFigureOut">
              <a:rPr lang="uk-UA" smtClean="0"/>
              <a:t>22.01.2024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55F9A0D-49D9-48FD-B6BA-0D0B78117DD5}" type="slidenum">
              <a:rPr lang="uk-UA" smtClean="0"/>
              <a:t>‹№›</a:t>
            </a:fld>
            <a:endParaRPr lang="uk-UA"/>
          </a:p>
        </p:txBody>
      </p:sp>
    </p:spTree>
    <p:extLst>
      <p:ext uri="{BB962C8B-B14F-4D97-AF65-F5344CB8AC3E}">
        <p14:creationId xmlns:p14="http://schemas.microsoft.com/office/powerpoint/2010/main" val="2010476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Порівняння">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4" name="Content Placeholder 3"/>
          <p:cNvSpPr>
            <a:spLocks noGrp="1"/>
          </p:cNvSpPr>
          <p:nvPr>
            <p:ph sz="half" idx="2"/>
          </p:nvPr>
        </p:nvSpPr>
        <p:spPr>
          <a:xfrm>
            <a:off x="629842" y="2505075"/>
            <a:ext cx="3868340"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uk-UA"/>
              <a:t>Відредагуйте стиль зразка тексту</a:t>
            </a:r>
          </a:p>
        </p:txBody>
      </p:sp>
      <p:sp>
        <p:nvSpPr>
          <p:cNvPr id="6" name="Content Placeholder 5"/>
          <p:cNvSpPr>
            <a:spLocks noGrp="1"/>
          </p:cNvSpPr>
          <p:nvPr>
            <p:ph sz="quarter" idx="4"/>
          </p:nvPr>
        </p:nvSpPr>
        <p:spPr>
          <a:xfrm>
            <a:off x="4629150" y="2505075"/>
            <a:ext cx="3887391" cy="3684588"/>
          </a:xfrm>
        </p:spPr>
        <p:txBody>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7" name="Date Placeholder 6"/>
          <p:cNvSpPr>
            <a:spLocks noGrp="1"/>
          </p:cNvSpPr>
          <p:nvPr>
            <p:ph type="dt" sz="half" idx="10"/>
          </p:nvPr>
        </p:nvSpPr>
        <p:spPr/>
        <p:txBody>
          <a:bodyPr/>
          <a:lstStyle/>
          <a:p>
            <a:fld id="{F715DF70-5C8F-4617-B0CB-70CB662C6AAF}" type="datetimeFigureOut">
              <a:rPr lang="uk-UA" smtClean="0"/>
              <a:t>22.01.2024</a:t>
            </a:fld>
            <a:endParaRPr lang="uk-UA"/>
          </a:p>
        </p:txBody>
      </p:sp>
      <p:sp>
        <p:nvSpPr>
          <p:cNvPr id="8" name="Footer Placeholder 7"/>
          <p:cNvSpPr>
            <a:spLocks noGrp="1"/>
          </p:cNvSpPr>
          <p:nvPr>
            <p:ph type="ftr" sz="quarter" idx="11"/>
          </p:nvPr>
        </p:nvSpPr>
        <p:spPr/>
        <p:txBody>
          <a:bodyPr/>
          <a:lstStyle/>
          <a:p>
            <a:endParaRPr lang="uk-UA"/>
          </a:p>
        </p:txBody>
      </p:sp>
      <p:sp>
        <p:nvSpPr>
          <p:cNvPr id="9" name="Slide Number Placeholder 8"/>
          <p:cNvSpPr>
            <a:spLocks noGrp="1"/>
          </p:cNvSpPr>
          <p:nvPr>
            <p:ph type="sldNum" sz="quarter" idx="12"/>
          </p:nvPr>
        </p:nvSpPr>
        <p:spPr/>
        <p:txBody>
          <a:bodyPr/>
          <a:lstStyle/>
          <a:p>
            <a:fld id="{855F9A0D-49D9-48FD-B6BA-0D0B78117DD5}" type="slidenum">
              <a:rPr lang="uk-UA" smtClean="0"/>
              <a:t>‹№›</a:t>
            </a:fld>
            <a:endParaRPr lang="uk-UA"/>
          </a:p>
        </p:txBody>
      </p:sp>
    </p:spTree>
    <p:extLst>
      <p:ext uri="{BB962C8B-B14F-4D97-AF65-F5344CB8AC3E}">
        <p14:creationId xmlns:p14="http://schemas.microsoft.com/office/powerpoint/2010/main" val="3364800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Лише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uk-UA"/>
              <a:t>Клацніть, щоб редагувати стиль зразка заголовка</a:t>
            </a:r>
            <a:endParaRPr lang="en-US" dirty="0"/>
          </a:p>
        </p:txBody>
      </p:sp>
      <p:sp>
        <p:nvSpPr>
          <p:cNvPr id="3" name="Date Placeholder 2"/>
          <p:cNvSpPr>
            <a:spLocks noGrp="1"/>
          </p:cNvSpPr>
          <p:nvPr>
            <p:ph type="dt" sz="half" idx="10"/>
          </p:nvPr>
        </p:nvSpPr>
        <p:spPr/>
        <p:txBody>
          <a:bodyPr/>
          <a:lstStyle/>
          <a:p>
            <a:fld id="{F715DF70-5C8F-4617-B0CB-70CB662C6AAF}" type="datetimeFigureOut">
              <a:rPr lang="uk-UA" smtClean="0"/>
              <a:t>22.01.2024</a:t>
            </a:fld>
            <a:endParaRPr lang="uk-UA"/>
          </a:p>
        </p:txBody>
      </p:sp>
      <p:sp>
        <p:nvSpPr>
          <p:cNvPr id="4" name="Footer Placeholder 3"/>
          <p:cNvSpPr>
            <a:spLocks noGrp="1"/>
          </p:cNvSpPr>
          <p:nvPr>
            <p:ph type="ftr" sz="quarter" idx="11"/>
          </p:nvPr>
        </p:nvSpPr>
        <p:spPr/>
        <p:txBody>
          <a:bodyPr/>
          <a:lstStyle/>
          <a:p>
            <a:endParaRPr lang="uk-UA"/>
          </a:p>
        </p:txBody>
      </p:sp>
      <p:sp>
        <p:nvSpPr>
          <p:cNvPr id="5" name="Slide Number Placeholder 4"/>
          <p:cNvSpPr>
            <a:spLocks noGrp="1"/>
          </p:cNvSpPr>
          <p:nvPr>
            <p:ph type="sldNum" sz="quarter" idx="12"/>
          </p:nvPr>
        </p:nvSpPr>
        <p:spPr/>
        <p:txBody>
          <a:bodyPr/>
          <a:lstStyle/>
          <a:p>
            <a:fld id="{855F9A0D-49D9-48FD-B6BA-0D0B78117DD5}" type="slidenum">
              <a:rPr lang="uk-UA" smtClean="0"/>
              <a:t>‹№›</a:t>
            </a:fld>
            <a:endParaRPr lang="uk-UA"/>
          </a:p>
        </p:txBody>
      </p:sp>
    </p:spTree>
    <p:extLst>
      <p:ext uri="{BB962C8B-B14F-4D97-AF65-F5344CB8AC3E}">
        <p14:creationId xmlns:p14="http://schemas.microsoft.com/office/powerpoint/2010/main" val="3369204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и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15DF70-5C8F-4617-B0CB-70CB662C6AAF}" type="datetimeFigureOut">
              <a:rPr lang="uk-UA" smtClean="0"/>
              <a:t>22.01.2024</a:t>
            </a:fld>
            <a:endParaRPr lang="uk-UA"/>
          </a:p>
        </p:txBody>
      </p:sp>
      <p:sp>
        <p:nvSpPr>
          <p:cNvPr id="3" name="Footer Placeholder 2"/>
          <p:cNvSpPr>
            <a:spLocks noGrp="1"/>
          </p:cNvSpPr>
          <p:nvPr>
            <p:ph type="ftr" sz="quarter" idx="11"/>
          </p:nvPr>
        </p:nvSpPr>
        <p:spPr/>
        <p:txBody>
          <a:bodyPr/>
          <a:lstStyle/>
          <a:p>
            <a:endParaRPr lang="uk-UA"/>
          </a:p>
        </p:txBody>
      </p:sp>
      <p:sp>
        <p:nvSpPr>
          <p:cNvPr id="4" name="Slide Number Placeholder 3"/>
          <p:cNvSpPr>
            <a:spLocks noGrp="1"/>
          </p:cNvSpPr>
          <p:nvPr>
            <p:ph type="sldNum" sz="quarter" idx="12"/>
          </p:nvPr>
        </p:nvSpPr>
        <p:spPr/>
        <p:txBody>
          <a:bodyPr/>
          <a:lstStyle/>
          <a:p>
            <a:fld id="{855F9A0D-49D9-48FD-B6BA-0D0B78117DD5}" type="slidenum">
              <a:rPr lang="uk-UA" smtClean="0"/>
              <a:t>‹№›</a:t>
            </a:fld>
            <a:endParaRPr lang="uk-UA"/>
          </a:p>
        </p:txBody>
      </p:sp>
    </p:spTree>
    <p:extLst>
      <p:ext uri="{BB962C8B-B14F-4D97-AF65-F5344CB8AC3E}">
        <p14:creationId xmlns:p14="http://schemas.microsoft.com/office/powerpoint/2010/main" val="1744267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Вміст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Клацніть, щоб редагувати стиль зразка заголовка</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F715DF70-5C8F-4617-B0CB-70CB662C6AAF}" type="datetimeFigureOut">
              <a:rPr lang="uk-UA" smtClean="0"/>
              <a:t>22.01.2024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55F9A0D-49D9-48FD-B6BA-0D0B78117DD5}" type="slidenum">
              <a:rPr lang="uk-UA" smtClean="0"/>
              <a:t>‹№›</a:t>
            </a:fld>
            <a:endParaRPr lang="uk-UA"/>
          </a:p>
        </p:txBody>
      </p:sp>
    </p:spTree>
    <p:extLst>
      <p:ext uri="{BB962C8B-B14F-4D97-AF65-F5344CB8AC3E}">
        <p14:creationId xmlns:p14="http://schemas.microsoft.com/office/powerpoint/2010/main" val="1980469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і підпис">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uk-UA"/>
              <a:t>Клацніть, щоб редагувати стиль зразка заголовка</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uk-UA"/>
              <a:t>Клацніть піктограму, щоб додати зображення</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uk-UA"/>
              <a:t>Відредагуйте стиль зразка тексту</a:t>
            </a:r>
          </a:p>
        </p:txBody>
      </p:sp>
      <p:sp>
        <p:nvSpPr>
          <p:cNvPr id="5" name="Date Placeholder 4"/>
          <p:cNvSpPr>
            <a:spLocks noGrp="1"/>
          </p:cNvSpPr>
          <p:nvPr>
            <p:ph type="dt" sz="half" idx="10"/>
          </p:nvPr>
        </p:nvSpPr>
        <p:spPr/>
        <p:txBody>
          <a:bodyPr/>
          <a:lstStyle/>
          <a:p>
            <a:fld id="{F715DF70-5C8F-4617-B0CB-70CB662C6AAF}" type="datetimeFigureOut">
              <a:rPr lang="uk-UA" smtClean="0"/>
              <a:t>22.01.2024</a:t>
            </a:fld>
            <a:endParaRPr lang="uk-UA"/>
          </a:p>
        </p:txBody>
      </p:sp>
      <p:sp>
        <p:nvSpPr>
          <p:cNvPr id="6" name="Footer Placeholder 5"/>
          <p:cNvSpPr>
            <a:spLocks noGrp="1"/>
          </p:cNvSpPr>
          <p:nvPr>
            <p:ph type="ftr" sz="quarter" idx="11"/>
          </p:nvPr>
        </p:nvSpPr>
        <p:spPr/>
        <p:txBody>
          <a:bodyPr/>
          <a:lstStyle/>
          <a:p>
            <a:endParaRPr lang="uk-UA"/>
          </a:p>
        </p:txBody>
      </p:sp>
      <p:sp>
        <p:nvSpPr>
          <p:cNvPr id="7" name="Slide Number Placeholder 6"/>
          <p:cNvSpPr>
            <a:spLocks noGrp="1"/>
          </p:cNvSpPr>
          <p:nvPr>
            <p:ph type="sldNum" sz="quarter" idx="12"/>
          </p:nvPr>
        </p:nvSpPr>
        <p:spPr/>
        <p:txBody>
          <a:bodyPr/>
          <a:lstStyle/>
          <a:p>
            <a:fld id="{855F9A0D-49D9-48FD-B6BA-0D0B78117DD5}" type="slidenum">
              <a:rPr lang="uk-UA" smtClean="0"/>
              <a:t>‹№›</a:t>
            </a:fld>
            <a:endParaRPr lang="uk-UA"/>
          </a:p>
        </p:txBody>
      </p:sp>
    </p:spTree>
    <p:extLst>
      <p:ext uri="{BB962C8B-B14F-4D97-AF65-F5344CB8AC3E}">
        <p14:creationId xmlns:p14="http://schemas.microsoft.com/office/powerpoint/2010/main" val="8416412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uk-UA"/>
              <a:t>Клацніть, щоб редагувати стиль зразка заголовка</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uk-UA"/>
              <a:t>Відредагуйте стиль зразка тексту</a:t>
            </a:r>
          </a:p>
          <a:p>
            <a:pPr lvl="1"/>
            <a:r>
              <a:rPr lang="uk-UA"/>
              <a:t>Другий рівень</a:t>
            </a:r>
          </a:p>
          <a:p>
            <a:pPr lvl="2"/>
            <a:r>
              <a:rPr lang="uk-UA"/>
              <a:t>Третій рівень</a:t>
            </a:r>
          </a:p>
          <a:p>
            <a:pPr lvl="3"/>
            <a:r>
              <a:rPr lang="uk-UA"/>
              <a:t>Четвертий рівень</a:t>
            </a:r>
          </a:p>
          <a:p>
            <a:pPr lvl="4"/>
            <a:r>
              <a:rPr lang="uk-UA"/>
              <a:t>П’ятий рівень</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15DF70-5C8F-4617-B0CB-70CB662C6AAF}" type="datetimeFigureOut">
              <a:rPr lang="uk-UA" smtClean="0"/>
              <a:t>22.01.2024</a:t>
            </a:fld>
            <a:endParaRPr lang="uk-UA"/>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5F9A0D-49D9-48FD-B6BA-0D0B78117DD5}" type="slidenum">
              <a:rPr lang="uk-UA" smtClean="0"/>
              <a:t>‹№›</a:t>
            </a:fld>
            <a:endParaRPr lang="uk-UA"/>
          </a:p>
        </p:txBody>
      </p:sp>
    </p:spTree>
    <p:extLst>
      <p:ext uri="{BB962C8B-B14F-4D97-AF65-F5344CB8AC3E}">
        <p14:creationId xmlns:p14="http://schemas.microsoft.com/office/powerpoint/2010/main" val="65180709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pxhere.com/ru/photo/673238"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36321D1E-D18F-4EDA-AE30-B6D962D74E35}"/>
              </a:ext>
            </a:extLst>
          </p:cNvPr>
          <p:cNvPicPr>
            <a:picLocks noChangeAspect="1"/>
          </p:cNvPicPr>
          <p:nvPr/>
        </p:nvPicPr>
        <p:blipFill>
          <a:blip r:embed="rId2" cstate="email">
            <a:duotone>
              <a:schemeClr val="accent4">
                <a:shade val="45000"/>
                <a:satMod val="135000"/>
              </a:schemeClr>
              <a:prstClr val="white"/>
            </a:duotone>
            <a:extLst>
              <a:ext uri="{BEBA8EAE-BF5A-486C-A8C5-ECC9F3942E4B}">
                <a14:imgProps xmlns:a14="http://schemas.microsoft.com/office/drawing/2010/main">
                  <a14:imgLayer r:embed="rId3">
                    <a14:imgEffect>
                      <a14:artisticCrisscrossEtching/>
                    </a14:imgEffect>
                    <a14:imgEffect>
                      <a14:brightnessContrast bright="40000"/>
                    </a14:imgEffect>
                  </a14:imgLayer>
                </a14:imgProps>
              </a:ex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0" y="97947"/>
            <a:ext cx="9144000" cy="6858000"/>
          </a:xfrm>
          <a:prstGeom prst="rect">
            <a:avLst/>
          </a:prstGeom>
        </p:spPr>
      </p:pic>
      <p:pic>
        <p:nvPicPr>
          <p:cNvPr id="8" name="Рисунок 7">
            <a:extLst>
              <a:ext uri="{FF2B5EF4-FFF2-40B4-BE49-F238E27FC236}">
                <a16:creationId xmlns:a16="http://schemas.microsoft.com/office/drawing/2014/main" id="{F72EF80B-419C-4C20-A3FD-DA3431936263}"/>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0" y="97947"/>
            <a:ext cx="3870664" cy="727676"/>
          </a:xfrm>
          <a:prstGeom prst="rect">
            <a:avLst/>
          </a:prstGeom>
        </p:spPr>
      </p:pic>
      <p:pic>
        <p:nvPicPr>
          <p:cNvPr id="9" name="Рисунок 8">
            <a:extLst>
              <a:ext uri="{FF2B5EF4-FFF2-40B4-BE49-F238E27FC236}">
                <a16:creationId xmlns:a16="http://schemas.microsoft.com/office/drawing/2014/main" id="{7E1DC6F6-59BC-4BBA-AE72-9C7B38B192F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82058" y="4082709"/>
            <a:ext cx="1588971" cy="2278564"/>
          </a:xfrm>
          <a:prstGeom prst="rect">
            <a:avLst/>
          </a:prstGeom>
        </p:spPr>
      </p:pic>
      <p:sp>
        <p:nvSpPr>
          <p:cNvPr id="10" name="Прямокутник 9">
            <a:extLst>
              <a:ext uri="{FF2B5EF4-FFF2-40B4-BE49-F238E27FC236}">
                <a16:creationId xmlns:a16="http://schemas.microsoft.com/office/drawing/2014/main" id="{D0068416-A8FC-4419-9D7A-B940E43B6181}"/>
              </a:ext>
            </a:extLst>
          </p:cNvPr>
          <p:cNvSpPr/>
          <p:nvPr/>
        </p:nvSpPr>
        <p:spPr>
          <a:xfrm>
            <a:off x="1404337" y="5936086"/>
            <a:ext cx="8000075" cy="369332"/>
          </a:xfrm>
          <a:prstGeom prst="rect">
            <a:avLst/>
          </a:prstGeom>
        </p:spPr>
        <p:txBody>
          <a:bodyPr wrap="square">
            <a:spAutoFit/>
          </a:bodyPr>
          <a:lstStyle/>
          <a:p>
            <a:r>
              <a:rPr lang="ru-RU" b="1" dirty="0">
                <a:solidFill>
                  <a:srgbClr val="3333FF"/>
                </a:solidFill>
                <a:latin typeface="Times New Roman" panose="02020603050405020304" pitchFamily="18" charset="0"/>
                <a:cs typeface="Times New Roman" panose="02020603050405020304" pitchFamily="18" charset="0"/>
              </a:rPr>
              <a:t>Консультант  КУ «ЦПРПП ВМР»  Лариса Бондарчук</a:t>
            </a:r>
          </a:p>
        </p:txBody>
      </p:sp>
      <p:sp>
        <p:nvSpPr>
          <p:cNvPr id="11" name="Прямокутник 10">
            <a:extLst>
              <a:ext uri="{FF2B5EF4-FFF2-40B4-BE49-F238E27FC236}">
                <a16:creationId xmlns:a16="http://schemas.microsoft.com/office/drawing/2014/main" id="{A56850CB-6DAA-48DC-9F35-EFCCDD374EA4}"/>
              </a:ext>
            </a:extLst>
          </p:cNvPr>
          <p:cNvSpPr/>
          <p:nvPr/>
        </p:nvSpPr>
        <p:spPr>
          <a:xfrm>
            <a:off x="2725445" y="408373"/>
            <a:ext cx="6267635" cy="1600438"/>
          </a:xfrm>
          <a:prstGeom prst="rect">
            <a:avLst/>
          </a:prstGeom>
        </p:spPr>
        <p:txBody>
          <a:bodyPr wrap="square">
            <a:spAutoFit/>
          </a:bodyPr>
          <a:lstStyle/>
          <a:p>
            <a:pPr algn="ctr"/>
            <a:r>
              <a:rPr lang="ru-RU" sz="2000" b="1" dirty="0" err="1">
                <a:solidFill>
                  <a:srgbClr val="0033CC"/>
                </a:solidFill>
                <a:latin typeface="Times New Roman" panose="02020603050405020304" pitchFamily="18" charset="0"/>
                <a:cs typeface="Times New Roman" panose="02020603050405020304" pitchFamily="18" charset="0"/>
              </a:rPr>
              <a:t>Освітній</a:t>
            </a:r>
            <a:r>
              <a:rPr lang="ru-RU" sz="2000" b="1" dirty="0">
                <a:solidFill>
                  <a:srgbClr val="0033CC"/>
                </a:solidFill>
                <a:latin typeface="Times New Roman" panose="02020603050405020304" pitchFamily="18" charset="0"/>
                <a:cs typeface="Times New Roman" panose="02020603050405020304" pitchFamily="18" charset="0"/>
              </a:rPr>
              <a:t> </a:t>
            </a:r>
            <a:r>
              <a:rPr lang="ru-RU" sz="2000" b="1" dirty="0" err="1">
                <a:solidFill>
                  <a:srgbClr val="0033CC"/>
                </a:solidFill>
                <a:latin typeface="Times New Roman" panose="02020603050405020304" pitchFamily="18" charset="0"/>
                <a:cs typeface="Times New Roman" panose="02020603050405020304" pitchFamily="18" charset="0"/>
              </a:rPr>
              <a:t>івент</a:t>
            </a:r>
            <a:r>
              <a:rPr lang="ru-RU" sz="2000" b="1" dirty="0">
                <a:solidFill>
                  <a:srgbClr val="0033CC"/>
                </a:solidFill>
                <a:latin typeface="Times New Roman" panose="02020603050405020304" pitchFamily="18" charset="0"/>
                <a:cs typeface="Times New Roman" panose="02020603050405020304" pitchFamily="18" charset="0"/>
              </a:rPr>
              <a:t> для </a:t>
            </a:r>
            <a:r>
              <a:rPr lang="ru-RU" sz="2000" b="1" dirty="0" err="1">
                <a:solidFill>
                  <a:srgbClr val="0033CC"/>
                </a:solidFill>
                <a:latin typeface="Times New Roman" panose="02020603050405020304" pitchFamily="18" charset="0"/>
                <a:cs typeface="Times New Roman" panose="02020603050405020304" pitchFamily="18" charset="0"/>
              </a:rPr>
              <a:t>молодих</a:t>
            </a:r>
            <a:r>
              <a:rPr lang="ru-RU" sz="2000" b="1" dirty="0">
                <a:solidFill>
                  <a:srgbClr val="0033CC"/>
                </a:solidFill>
                <a:latin typeface="Times New Roman" panose="02020603050405020304" pitchFamily="18" charset="0"/>
                <a:cs typeface="Times New Roman" panose="02020603050405020304" pitchFamily="18" charset="0"/>
              </a:rPr>
              <a:t> </a:t>
            </a:r>
            <a:r>
              <a:rPr lang="ru-RU" sz="2000" b="1" dirty="0" err="1">
                <a:solidFill>
                  <a:srgbClr val="0033CC"/>
                </a:solidFill>
                <a:latin typeface="Times New Roman" panose="02020603050405020304" pitchFamily="18" charset="0"/>
                <a:cs typeface="Times New Roman" panose="02020603050405020304" pitchFamily="18" charset="0"/>
              </a:rPr>
              <a:t>вихователів-методистів</a:t>
            </a:r>
            <a:r>
              <a:rPr lang="ru-RU" sz="2000" b="1" dirty="0">
                <a:solidFill>
                  <a:srgbClr val="0033CC"/>
                </a:solidFill>
                <a:latin typeface="Times New Roman" panose="02020603050405020304" pitchFamily="18" charset="0"/>
                <a:cs typeface="Times New Roman" panose="02020603050405020304" pitchFamily="18" charset="0"/>
              </a:rPr>
              <a:t> в рамках «</a:t>
            </a:r>
            <a:r>
              <a:rPr lang="ru-RU" sz="2000" b="1" dirty="0" err="1">
                <a:solidFill>
                  <a:srgbClr val="0033CC"/>
                </a:solidFill>
                <a:latin typeface="Times New Roman" panose="02020603050405020304" pitchFamily="18" charset="0"/>
                <a:cs typeface="Times New Roman" panose="02020603050405020304" pitchFamily="18" charset="0"/>
              </a:rPr>
              <a:t>Зимових</a:t>
            </a:r>
            <a:r>
              <a:rPr lang="ru-RU" sz="2000" b="1" dirty="0">
                <a:solidFill>
                  <a:srgbClr val="0033CC"/>
                </a:solidFill>
                <a:latin typeface="Times New Roman" panose="02020603050405020304" pitchFamily="18" charset="0"/>
                <a:cs typeface="Times New Roman" panose="02020603050405020304" pitchFamily="18" charset="0"/>
              </a:rPr>
              <a:t> </a:t>
            </a:r>
            <a:r>
              <a:rPr lang="ru-RU" sz="2000" b="1" dirty="0" err="1">
                <a:solidFill>
                  <a:srgbClr val="0033CC"/>
                </a:solidFill>
                <a:latin typeface="Times New Roman" panose="02020603050405020304" pitchFamily="18" charset="0"/>
                <a:cs typeface="Times New Roman" panose="02020603050405020304" pitchFamily="18" charset="0"/>
              </a:rPr>
              <a:t>педагогічних</a:t>
            </a:r>
            <a:r>
              <a:rPr lang="ru-RU" sz="2000" b="1" dirty="0">
                <a:solidFill>
                  <a:srgbClr val="0033CC"/>
                </a:solidFill>
                <a:latin typeface="Times New Roman" panose="02020603050405020304" pitchFamily="18" charset="0"/>
                <a:cs typeface="Times New Roman" panose="02020603050405020304" pitchFamily="18" charset="0"/>
              </a:rPr>
              <a:t> </a:t>
            </a:r>
            <a:r>
              <a:rPr lang="ru-RU" sz="2000" b="1" dirty="0" err="1">
                <a:solidFill>
                  <a:srgbClr val="0033CC"/>
                </a:solidFill>
                <a:latin typeface="Times New Roman" panose="02020603050405020304" pitchFamily="18" charset="0"/>
                <a:cs typeface="Times New Roman" panose="02020603050405020304" pitchFamily="18" charset="0"/>
              </a:rPr>
              <a:t>студій</a:t>
            </a:r>
            <a:r>
              <a:rPr lang="ru-RU" sz="2000" b="1" dirty="0">
                <a:solidFill>
                  <a:srgbClr val="0033CC"/>
                </a:solidFill>
                <a:latin typeface="Times New Roman" panose="02020603050405020304" pitchFamily="18" charset="0"/>
                <a:cs typeface="Times New Roman" panose="02020603050405020304" pitchFamily="18" charset="0"/>
              </a:rPr>
              <a:t>» </a:t>
            </a:r>
          </a:p>
          <a:p>
            <a:pPr algn="r"/>
            <a:r>
              <a:rPr lang="ru-RU" sz="2000" b="1" i="1" dirty="0">
                <a:solidFill>
                  <a:srgbClr val="0033CC"/>
                </a:solidFill>
                <a:latin typeface="Times New Roman" panose="02020603050405020304" pitchFamily="18" charset="0"/>
                <a:cs typeface="Times New Roman" panose="02020603050405020304" pitchFamily="18" charset="0"/>
              </a:rPr>
              <a:t>Дата </a:t>
            </a:r>
            <a:r>
              <a:rPr lang="ru-RU" sz="2000" b="1" i="1" dirty="0" err="1">
                <a:solidFill>
                  <a:srgbClr val="0033CC"/>
                </a:solidFill>
                <a:latin typeface="Times New Roman" panose="02020603050405020304" pitchFamily="18" charset="0"/>
                <a:cs typeface="Times New Roman" panose="02020603050405020304" pitchFamily="18" charset="0"/>
              </a:rPr>
              <a:t>проведення</a:t>
            </a:r>
            <a:r>
              <a:rPr lang="ru-RU" sz="2000" b="1" i="1" dirty="0">
                <a:solidFill>
                  <a:srgbClr val="0033CC"/>
                </a:solidFill>
                <a:latin typeface="Times New Roman" panose="02020603050405020304" pitchFamily="18" charset="0"/>
                <a:cs typeface="Times New Roman" panose="02020603050405020304" pitchFamily="18" charset="0"/>
              </a:rPr>
              <a:t> – 22.01.2024 року</a:t>
            </a:r>
          </a:p>
          <a:p>
            <a:pPr algn="r"/>
            <a:r>
              <a:rPr lang="ru-RU" sz="2000" b="1" i="1" dirty="0">
                <a:solidFill>
                  <a:srgbClr val="0033CC"/>
                </a:solidFill>
                <a:latin typeface="Times New Roman" panose="02020603050405020304" pitchFamily="18" charset="0"/>
                <a:cs typeface="Times New Roman" panose="02020603050405020304" pitchFamily="18" charset="0"/>
              </a:rPr>
              <a:t>14.30</a:t>
            </a:r>
            <a:endParaRPr lang="en-US" sz="2000" b="1" i="1" dirty="0">
              <a:solidFill>
                <a:srgbClr val="0033CC"/>
              </a:solidFill>
              <a:latin typeface="Times New Roman" panose="02020603050405020304" pitchFamily="18" charset="0"/>
              <a:cs typeface="Times New Roman" panose="02020603050405020304" pitchFamily="18" charset="0"/>
            </a:endParaRPr>
          </a:p>
          <a:p>
            <a:pPr algn="r"/>
            <a:r>
              <a:rPr lang="en-US" b="1" i="1" dirty="0">
                <a:solidFill>
                  <a:schemeClr val="bg1"/>
                </a:solidFill>
                <a:latin typeface="Times New Roman" panose="02020603050405020304" pitchFamily="18" charset="0"/>
                <a:cs typeface="Times New Roman" panose="02020603050405020304" pitchFamily="18" charset="0"/>
              </a:rPr>
              <a:t>14</a:t>
            </a:r>
            <a:r>
              <a:rPr lang="uk-UA" b="1" i="1" dirty="0">
                <a:solidFill>
                  <a:schemeClr val="bg1"/>
                </a:solidFill>
                <a:latin typeface="Times New Roman" panose="02020603050405020304" pitchFamily="18" charset="0"/>
                <a:cs typeface="Times New Roman" panose="02020603050405020304" pitchFamily="18" charset="0"/>
              </a:rPr>
              <a:t>.</a:t>
            </a:r>
            <a:r>
              <a:rPr lang="en-US" b="1" i="1" dirty="0">
                <a:solidFill>
                  <a:schemeClr val="bg1"/>
                </a:solidFill>
                <a:latin typeface="Times New Roman" panose="02020603050405020304" pitchFamily="18" charset="0"/>
                <a:cs typeface="Times New Roman" panose="02020603050405020304" pitchFamily="18" charset="0"/>
              </a:rPr>
              <a:t>30</a:t>
            </a:r>
            <a:endParaRPr lang="ru-RU" b="1" i="1" dirty="0">
              <a:solidFill>
                <a:schemeClr val="bg1"/>
              </a:solidFill>
              <a:latin typeface="Times New Roman" panose="02020603050405020304" pitchFamily="18" charset="0"/>
              <a:cs typeface="Times New Roman" panose="02020603050405020304" pitchFamily="18" charset="0"/>
            </a:endParaRPr>
          </a:p>
        </p:txBody>
      </p:sp>
      <p:sp>
        <p:nvSpPr>
          <p:cNvPr id="2" name="Прямокутник 1">
            <a:extLst>
              <a:ext uri="{FF2B5EF4-FFF2-40B4-BE49-F238E27FC236}">
                <a16:creationId xmlns:a16="http://schemas.microsoft.com/office/drawing/2014/main" id="{C24BB168-47C0-4455-BCE9-D0717B851A63}"/>
              </a:ext>
            </a:extLst>
          </p:cNvPr>
          <p:cNvSpPr/>
          <p:nvPr/>
        </p:nvSpPr>
        <p:spPr>
          <a:xfrm>
            <a:off x="2179468" y="1982431"/>
            <a:ext cx="4572000" cy="1963294"/>
          </a:xfrm>
          <a:prstGeom prst="rect">
            <a:avLst/>
          </a:prstGeom>
        </p:spPr>
        <p:txBody>
          <a:bodyPr>
            <a:spAutoFit/>
          </a:bodyPr>
          <a:lstStyle/>
          <a:p>
            <a:pPr algn="ctr">
              <a:lnSpc>
                <a:spcPct val="115000"/>
              </a:lnSpc>
              <a:spcAft>
                <a:spcPts val="1000"/>
              </a:spcAft>
            </a:pPr>
            <a:r>
              <a:rPr lang="ru-RU" sz="36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Самооцінювання</a:t>
            </a:r>
            <a:r>
              <a:rPr lang="ru-RU" sz="36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організації</a:t>
            </a:r>
            <a:r>
              <a:rPr lang="ru-RU" sz="36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освітнього</a:t>
            </a:r>
            <a:r>
              <a:rPr lang="ru-RU" sz="3600" b="1" dirty="0">
                <a:solidFill>
                  <a:srgbClr val="3333FF"/>
                </a:solidFill>
                <a:latin typeface="Times New Roman" panose="02020603050405020304" pitchFamily="18" charset="0"/>
                <a:ea typeface="Calibri" panose="020F0502020204030204" pitchFamily="34" charset="0"/>
                <a:cs typeface="Times New Roman" panose="02020603050405020304" pitchFamily="18" charset="0"/>
              </a:rPr>
              <a:t>  </a:t>
            </a:r>
            <a:r>
              <a:rPr lang="ru-RU" sz="3600" b="1" dirty="0" err="1">
                <a:solidFill>
                  <a:srgbClr val="3333FF"/>
                </a:solidFill>
                <a:latin typeface="Times New Roman" panose="02020603050405020304" pitchFamily="18" charset="0"/>
                <a:ea typeface="Calibri" panose="020F0502020204030204" pitchFamily="34" charset="0"/>
                <a:cs typeface="Times New Roman" panose="02020603050405020304" pitchFamily="18" charset="0"/>
              </a:rPr>
              <a:t>процесу</a:t>
            </a:r>
            <a:endParaRPr lang="uk-UA" sz="3600" dirty="0">
              <a:solidFill>
                <a:srgbClr val="3333FF"/>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7297437"/>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B287D09E-9949-4E9D-9048-EAFF06315C17}"/>
              </a:ext>
            </a:extLst>
          </p:cNvPr>
          <p:cNvSpPr/>
          <p:nvPr/>
        </p:nvSpPr>
        <p:spPr>
          <a:xfrm>
            <a:off x="0" y="708961"/>
            <a:ext cx="8364354" cy="5262979"/>
          </a:xfrm>
          <a:prstGeom prst="rect">
            <a:avLst/>
          </a:prstGeom>
        </p:spPr>
        <p:txBody>
          <a:bodyPr wrap="square">
            <a:spAutoFit/>
          </a:bodyPr>
          <a:lstStyle/>
          <a:p>
            <a:r>
              <a:rPr lang="uk-UA" sz="2400" b="1" dirty="0">
                <a:solidFill>
                  <a:srgbClr val="0000CC"/>
                </a:solidFill>
                <a:latin typeface="Times New Roman" panose="02020603050405020304" pitchFamily="18" charset="0"/>
                <a:cs typeface="Times New Roman" panose="02020603050405020304" pitchFamily="18" charset="0"/>
              </a:rPr>
              <a:t>Освітні програми можуть мати</a:t>
            </a:r>
          </a:p>
          <a:p>
            <a:r>
              <a:rPr lang="uk-UA" sz="2400" b="1" dirty="0">
                <a:solidFill>
                  <a:srgbClr val="0000CC"/>
                </a:solidFill>
                <a:latin typeface="Times New Roman" panose="02020603050405020304" pitchFamily="18" charset="0"/>
                <a:cs typeface="Times New Roman" panose="02020603050405020304" pitchFamily="18" charset="0"/>
              </a:rPr>
              <a:t> корекційно-</a:t>
            </a:r>
            <a:r>
              <a:rPr lang="uk-UA" sz="2400" b="1" dirty="0" err="1">
                <a:solidFill>
                  <a:srgbClr val="0000CC"/>
                </a:solidFill>
                <a:latin typeface="Times New Roman" panose="02020603050405020304" pitchFamily="18" charset="0"/>
                <a:cs typeface="Times New Roman" panose="02020603050405020304" pitchFamily="18" charset="0"/>
              </a:rPr>
              <a:t>розвитковий</a:t>
            </a:r>
            <a:endParaRPr lang="uk-UA" sz="2400" b="1" dirty="0">
              <a:solidFill>
                <a:srgbClr val="0000CC"/>
              </a:solidFill>
              <a:latin typeface="Times New Roman" panose="02020603050405020304" pitchFamily="18" charset="0"/>
              <a:cs typeface="Times New Roman" panose="02020603050405020304" pitchFamily="18" charset="0"/>
            </a:endParaRPr>
          </a:p>
          <a:p>
            <a:r>
              <a:rPr lang="uk-UA" sz="2400" b="1" dirty="0">
                <a:solidFill>
                  <a:srgbClr val="0000CC"/>
                </a:solidFill>
                <a:latin typeface="Times New Roman" panose="02020603050405020304" pitchFamily="18" charset="0"/>
                <a:cs typeface="Times New Roman" panose="02020603050405020304" pitchFamily="18" charset="0"/>
              </a:rPr>
              <a:t> складник для дітей </a:t>
            </a:r>
          </a:p>
          <a:p>
            <a:r>
              <a:rPr lang="uk-UA" sz="2400" b="1" dirty="0">
                <a:solidFill>
                  <a:srgbClr val="0000CC"/>
                </a:solidFill>
                <a:latin typeface="Times New Roman" panose="02020603050405020304" pitchFamily="18" charset="0"/>
                <a:cs typeface="Times New Roman" panose="02020603050405020304" pitchFamily="18" charset="0"/>
              </a:rPr>
              <a:t>з особливими освітніми потребами. </a:t>
            </a:r>
          </a:p>
          <a:p>
            <a:r>
              <a:rPr lang="uk-UA" sz="2400" b="1" dirty="0">
                <a:solidFill>
                  <a:srgbClr val="0000CC"/>
                </a:solidFill>
                <a:latin typeface="Times New Roman" panose="02020603050405020304" pitchFamily="18" charset="0"/>
                <a:cs typeface="Times New Roman" panose="02020603050405020304" pitchFamily="18" charset="0"/>
              </a:rPr>
              <a:t>Здобуття дошкільної освіти дітьми </a:t>
            </a:r>
          </a:p>
          <a:p>
            <a:r>
              <a:rPr lang="uk-UA" sz="2400" b="1" dirty="0">
                <a:solidFill>
                  <a:srgbClr val="0000CC"/>
                </a:solidFill>
                <a:latin typeface="Times New Roman" panose="02020603050405020304" pitchFamily="18" charset="0"/>
                <a:cs typeface="Times New Roman" panose="02020603050405020304" pitchFamily="18" charset="0"/>
              </a:rPr>
              <a:t>з особливими освітніми потребами </a:t>
            </a:r>
          </a:p>
          <a:p>
            <a:r>
              <a:rPr lang="uk-UA" sz="2400" b="1" dirty="0">
                <a:solidFill>
                  <a:srgbClr val="0000CC"/>
                </a:solidFill>
                <a:latin typeface="Times New Roman" panose="02020603050405020304" pitchFamily="18" charset="0"/>
                <a:cs typeface="Times New Roman" panose="02020603050405020304" pitchFamily="18" charset="0"/>
              </a:rPr>
              <a:t>здійснюється за окремими програмами</a:t>
            </a:r>
          </a:p>
          <a:p>
            <a:r>
              <a:rPr lang="uk-UA" sz="2400" b="1" dirty="0">
                <a:solidFill>
                  <a:srgbClr val="0000CC"/>
                </a:solidFill>
                <a:latin typeface="Times New Roman" panose="02020603050405020304" pitchFamily="18" charset="0"/>
                <a:cs typeface="Times New Roman" panose="02020603050405020304" pitchFamily="18" charset="0"/>
              </a:rPr>
              <a:t> і методиками, </a:t>
            </a:r>
          </a:p>
          <a:p>
            <a:r>
              <a:rPr lang="uk-UA" sz="2400" b="1" dirty="0">
                <a:solidFill>
                  <a:srgbClr val="0000CC"/>
                </a:solidFill>
                <a:latin typeface="Times New Roman" panose="02020603050405020304" pitchFamily="18" charset="0"/>
                <a:cs typeface="Times New Roman" panose="02020603050405020304" pitchFamily="18" charset="0"/>
              </a:rPr>
              <a:t>розробленими на основі Базового компонента </a:t>
            </a:r>
          </a:p>
          <a:p>
            <a:r>
              <a:rPr lang="uk-UA" sz="2400" b="1" dirty="0">
                <a:solidFill>
                  <a:srgbClr val="0000CC"/>
                </a:solidFill>
                <a:latin typeface="Times New Roman" panose="02020603050405020304" pitchFamily="18" charset="0"/>
                <a:cs typeface="Times New Roman" panose="02020603050405020304" pitchFamily="18" charset="0"/>
              </a:rPr>
              <a:t>дошкільної освіти центральним органом виконавчої влади, що забезпечує формування та реалізує державну політику у сфері освіти, за погодженням з центральним органом виконавчої влади, що забезпечує формування державної політики у сфері охорони здоров’я</a:t>
            </a:r>
          </a:p>
        </p:txBody>
      </p:sp>
      <p:pic>
        <p:nvPicPr>
          <p:cNvPr id="3" name="Рисунок 2">
            <a:extLst>
              <a:ext uri="{FF2B5EF4-FFF2-40B4-BE49-F238E27FC236}">
                <a16:creationId xmlns:a16="http://schemas.microsoft.com/office/drawing/2014/main" id="{4CB3FA3C-B54D-47F1-81A7-E91ABC58505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7093819" y="424917"/>
            <a:ext cx="1915428" cy="2730868"/>
          </a:xfrm>
          <a:prstGeom prst="rect">
            <a:avLst/>
          </a:prstGeom>
        </p:spPr>
      </p:pic>
      <p:pic>
        <p:nvPicPr>
          <p:cNvPr id="4" name="Рисунок 3">
            <a:extLst>
              <a:ext uri="{FF2B5EF4-FFF2-40B4-BE49-F238E27FC236}">
                <a16:creationId xmlns:a16="http://schemas.microsoft.com/office/drawing/2014/main" id="{A5FDF9F8-EDC7-4EE0-9E6E-A776EF8F21F2}"/>
              </a:ext>
            </a:extLst>
          </p:cNvPr>
          <p:cNvPicPr>
            <a:picLocks noChangeAspect="1"/>
          </p:cNvPicPr>
          <p:nvPr/>
        </p:nvPicPr>
        <p:blipFill>
          <a:blip r:embed="rId3"/>
          <a:stretch>
            <a:fillRect/>
          </a:stretch>
        </p:blipFill>
        <p:spPr>
          <a:xfrm>
            <a:off x="5804033" y="61187"/>
            <a:ext cx="2324501" cy="2730868"/>
          </a:xfrm>
          <a:prstGeom prst="rect">
            <a:avLst/>
          </a:prstGeom>
        </p:spPr>
      </p:pic>
      <p:pic>
        <p:nvPicPr>
          <p:cNvPr id="5" name="Рисунок 4">
            <a:extLst>
              <a:ext uri="{FF2B5EF4-FFF2-40B4-BE49-F238E27FC236}">
                <a16:creationId xmlns:a16="http://schemas.microsoft.com/office/drawing/2014/main" id="{7539C8AC-5B87-4738-A066-06F019AD54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575082" y="2568837"/>
            <a:ext cx="1203158" cy="1964662"/>
          </a:xfrm>
          <a:prstGeom prst="rect">
            <a:avLst/>
          </a:prstGeom>
        </p:spPr>
      </p:pic>
    </p:spTree>
    <p:extLst>
      <p:ext uri="{BB962C8B-B14F-4D97-AF65-F5344CB8AC3E}">
        <p14:creationId xmlns:p14="http://schemas.microsoft.com/office/powerpoint/2010/main" val="31372126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766CCF5-0550-4191-9800-859DDABC40CD}"/>
              </a:ext>
            </a:extLst>
          </p:cNvPr>
          <p:cNvSpPr/>
          <p:nvPr/>
        </p:nvSpPr>
        <p:spPr>
          <a:xfrm>
            <a:off x="77002" y="0"/>
            <a:ext cx="7353701" cy="6555641"/>
          </a:xfrm>
          <a:prstGeom prst="rect">
            <a:avLst/>
          </a:prstGeom>
        </p:spPr>
        <p:txBody>
          <a:bodyPr wrap="square">
            <a:spAutoFit/>
          </a:bodyPr>
          <a:lstStyle/>
          <a:p>
            <a:r>
              <a:rPr lang="uk-UA" sz="2800" b="1" dirty="0">
                <a:solidFill>
                  <a:srgbClr val="0000CC"/>
                </a:solidFill>
                <a:latin typeface="Times New Roman" panose="02020603050405020304" pitchFamily="18" charset="0"/>
                <a:cs typeface="Times New Roman" panose="02020603050405020304" pitchFamily="18" charset="0"/>
              </a:rPr>
              <a:t>Таким чином, заклад дошкільної освіти може використати схвалені чи рекомендовані Міністерством програми як основну частину своєї освітньої програми, за необхідності доповнюючи її додатковими компонентами. У цьому випадку в </a:t>
            </a:r>
          </a:p>
          <a:p>
            <a:r>
              <a:rPr lang="uk-UA" sz="2800" b="1" dirty="0">
                <a:solidFill>
                  <a:srgbClr val="0000CC"/>
                </a:solidFill>
                <a:latin typeface="Times New Roman" panose="02020603050405020304" pitchFamily="18" charset="0"/>
                <a:cs typeface="Times New Roman" panose="02020603050405020304" pitchFamily="18" charset="0"/>
              </a:rPr>
              <a:t>рішенні педагогічної ради про </a:t>
            </a:r>
          </a:p>
          <a:p>
            <a:r>
              <a:rPr lang="uk-UA" sz="2800" b="1" dirty="0">
                <a:solidFill>
                  <a:srgbClr val="0000CC"/>
                </a:solidFill>
                <a:latin typeface="Times New Roman" panose="02020603050405020304" pitchFamily="18" charset="0"/>
                <a:cs typeface="Times New Roman" panose="02020603050405020304" pitchFamily="18" charset="0"/>
              </a:rPr>
              <a:t>затвердження освітньої програми закладу необхідно зазначити назву (назви) та реквізити схвалених чи рекомендованих програм.</a:t>
            </a:r>
          </a:p>
          <a:p>
            <a:r>
              <a:rPr lang="uk-UA" sz="2800" b="1" dirty="0">
                <a:solidFill>
                  <a:srgbClr val="0000CC"/>
                </a:solidFill>
                <a:latin typeface="Times New Roman" panose="02020603050405020304" pitchFamily="18" charset="0"/>
                <a:cs typeface="Times New Roman" panose="02020603050405020304" pitchFamily="18" charset="0"/>
              </a:rPr>
              <a:t>    Освітня програма є обов’язковим документом закладу дошкільної освіти, який схвалюється педагогічною радою закладу та затверджується його керівником</a:t>
            </a:r>
            <a:r>
              <a:rPr lang="uk-UA" sz="2800" b="1" dirty="0">
                <a:latin typeface="Times New Roman" panose="02020603050405020304" pitchFamily="18" charset="0"/>
                <a:cs typeface="Times New Roman" panose="02020603050405020304" pitchFamily="18" charset="0"/>
              </a:rPr>
              <a:t>.</a:t>
            </a:r>
          </a:p>
        </p:txBody>
      </p:sp>
      <p:pic>
        <p:nvPicPr>
          <p:cNvPr id="3" name="Рисунок 2">
            <a:extLst>
              <a:ext uri="{FF2B5EF4-FFF2-40B4-BE49-F238E27FC236}">
                <a16:creationId xmlns:a16="http://schemas.microsoft.com/office/drawing/2014/main" id="{89E48650-C8AA-44A6-93CF-7F5BF650B677}"/>
              </a:ext>
            </a:extLst>
          </p:cNvPr>
          <p:cNvPicPr>
            <a:picLocks noChangeAspect="1"/>
          </p:cNvPicPr>
          <p:nvPr/>
        </p:nvPicPr>
        <p:blipFill>
          <a:blip r:embed="rId2"/>
          <a:stretch>
            <a:fillRect/>
          </a:stretch>
        </p:blipFill>
        <p:spPr>
          <a:xfrm>
            <a:off x="7028790" y="2442711"/>
            <a:ext cx="1488132" cy="2360296"/>
          </a:xfrm>
          <a:prstGeom prst="rect">
            <a:avLst/>
          </a:prstGeom>
        </p:spPr>
      </p:pic>
      <p:pic>
        <p:nvPicPr>
          <p:cNvPr id="4" name="Рисунок 3">
            <a:extLst>
              <a:ext uri="{FF2B5EF4-FFF2-40B4-BE49-F238E27FC236}">
                <a16:creationId xmlns:a16="http://schemas.microsoft.com/office/drawing/2014/main" id="{60734706-4248-47FC-B5D9-1548D977C77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47122" y="1021631"/>
            <a:ext cx="1419876" cy="2543175"/>
          </a:xfrm>
          <a:prstGeom prst="rect">
            <a:avLst/>
          </a:prstGeom>
        </p:spPr>
      </p:pic>
      <p:pic>
        <p:nvPicPr>
          <p:cNvPr id="5" name="Рисунок 4">
            <a:extLst>
              <a:ext uri="{FF2B5EF4-FFF2-40B4-BE49-F238E27FC236}">
                <a16:creationId xmlns:a16="http://schemas.microsoft.com/office/drawing/2014/main" id="{3C22A60B-D2F8-4358-B3C5-D915401F4A8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348060" y="4260081"/>
            <a:ext cx="1603435" cy="2121468"/>
          </a:xfrm>
          <a:prstGeom prst="rect">
            <a:avLst/>
          </a:prstGeom>
        </p:spPr>
      </p:pic>
    </p:spTree>
    <p:extLst>
      <p:ext uri="{BB962C8B-B14F-4D97-AF65-F5344CB8AC3E}">
        <p14:creationId xmlns:p14="http://schemas.microsoft.com/office/powerpoint/2010/main" val="4283493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0254EC3E-B8A5-44C3-B6A1-3BA2CE4FEC5D}"/>
              </a:ext>
            </a:extLst>
          </p:cNvPr>
          <p:cNvSpPr/>
          <p:nvPr/>
        </p:nvSpPr>
        <p:spPr>
          <a:xfrm>
            <a:off x="211756" y="417685"/>
            <a:ext cx="6323798" cy="5324535"/>
          </a:xfrm>
          <a:prstGeom prst="rect">
            <a:avLst/>
          </a:prstGeom>
        </p:spPr>
        <p:txBody>
          <a:bodyPr wrap="square">
            <a:spAutoFit/>
          </a:bodyPr>
          <a:lstStyle/>
          <a:p>
            <a:r>
              <a:rPr lang="uk-UA" sz="2800" b="1" dirty="0">
                <a:solidFill>
                  <a:srgbClr val="0000CC"/>
                </a:solidFill>
                <a:latin typeface="Times New Roman" panose="02020603050405020304" pitchFamily="18" charset="0"/>
                <a:cs typeface="Times New Roman" panose="02020603050405020304" pitchFamily="18" charset="0"/>
              </a:rPr>
              <a:t>Аналіз виконання індикатора 2.1.1.1 </a:t>
            </a:r>
            <a:r>
              <a:rPr lang="uk-UA" sz="2400" b="1" i="1" dirty="0">
                <a:solidFill>
                  <a:srgbClr val="0000CC"/>
                </a:solidFill>
                <a:latin typeface="Times New Roman" panose="02020603050405020304" pitchFamily="18" charset="0"/>
                <a:cs typeface="Times New Roman" panose="02020603050405020304" pitchFamily="18" charset="0"/>
              </a:rPr>
              <a:t>здійснюється через вивчення </a:t>
            </a:r>
          </a:p>
          <a:p>
            <a:r>
              <a:rPr lang="uk-UA" sz="2400" b="1" i="1" dirty="0">
                <a:solidFill>
                  <a:srgbClr val="0000CC"/>
                </a:solidFill>
                <a:latin typeface="Times New Roman" panose="02020603050405020304" pitchFamily="18" charset="0"/>
                <a:cs typeface="Times New Roman" panose="02020603050405020304" pitchFamily="18" charset="0"/>
              </a:rPr>
              <a:t>документації та опитування педагогічних працівників. </a:t>
            </a:r>
          </a:p>
          <a:p>
            <a:r>
              <a:rPr lang="uk-UA" sz="2400" b="1" i="1" dirty="0">
                <a:solidFill>
                  <a:srgbClr val="0000CC"/>
                </a:solidFill>
                <a:latin typeface="Times New Roman" panose="02020603050405020304" pitchFamily="18" charset="0"/>
                <a:cs typeface="Times New Roman" panose="02020603050405020304" pitchFamily="18" charset="0"/>
              </a:rPr>
              <a:t>Документи, які свідчать про здійснення ЗДО  освітнього процесу за програмами, затвердженими в установленому порядку, є:</a:t>
            </a:r>
          </a:p>
          <a:p>
            <a:r>
              <a:rPr lang="uk-UA" sz="2400" b="1" i="1" dirty="0">
                <a:solidFill>
                  <a:srgbClr val="0000CC"/>
                </a:solidFill>
                <a:latin typeface="Times New Roman" panose="02020603050405020304" pitchFamily="18" charset="0"/>
                <a:cs typeface="Times New Roman" panose="02020603050405020304" pitchFamily="18" charset="0"/>
              </a:rPr>
              <a:t>-	освітня програма  закладу освіти,</a:t>
            </a:r>
          </a:p>
          <a:p>
            <a:r>
              <a:rPr lang="uk-UA" sz="2400" b="1" i="1" dirty="0">
                <a:solidFill>
                  <a:srgbClr val="0000CC"/>
                </a:solidFill>
                <a:latin typeface="Times New Roman" panose="02020603050405020304" pitchFamily="18" charset="0"/>
                <a:cs typeface="Times New Roman" panose="02020603050405020304" pitchFamily="18" charset="0"/>
              </a:rPr>
              <a:t>-	план роботи на навчальний рік та літній період,</a:t>
            </a:r>
          </a:p>
          <a:p>
            <a:r>
              <a:rPr lang="uk-UA" sz="2400" b="1" i="1" dirty="0">
                <a:solidFill>
                  <a:srgbClr val="0000CC"/>
                </a:solidFill>
                <a:latin typeface="Times New Roman" panose="02020603050405020304" pitchFamily="18" charset="0"/>
                <a:cs typeface="Times New Roman" panose="02020603050405020304" pitchFamily="18" charset="0"/>
              </a:rPr>
              <a:t>-	протоколи засідань педагогічної ради,</a:t>
            </a:r>
          </a:p>
          <a:p>
            <a:r>
              <a:rPr lang="uk-UA" sz="2400" b="1" i="1" dirty="0">
                <a:solidFill>
                  <a:srgbClr val="0000CC"/>
                </a:solidFill>
                <a:latin typeface="Times New Roman" panose="02020603050405020304" pitchFamily="18" charset="0"/>
                <a:cs typeface="Times New Roman" panose="02020603050405020304" pitchFamily="18" charset="0"/>
              </a:rPr>
              <a:t>-	накази керівника закладу освіти,</a:t>
            </a:r>
          </a:p>
          <a:p>
            <a:r>
              <a:rPr lang="uk-UA" sz="2400" b="1" i="1" dirty="0">
                <a:solidFill>
                  <a:srgbClr val="0000CC"/>
                </a:solidFill>
                <a:latin typeface="Times New Roman" panose="02020603050405020304" pitchFamily="18" charset="0"/>
                <a:cs typeface="Times New Roman" panose="02020603050405020304" pitchFamily="18" charset="0"/>
              </a:rPr>
              <a:t>-	перспективні та календарні  плани педагогів</a:t>
            </a:r>
          </a:p>
        </p:txBody>
      </p:sp>
      <p:pic>
        <p:nvPicPr>
          <p:cNvPr id="3" name="Рисунок 2">
            <a:extLst>
              <a:ext uri="{FF2B5EF4-FFF2-40B4-BE49-F238E27FC236}">
                <a16:creationId xmlns:a16="http://schemas.microsoft.com/office/drawing/2014/main" id="{9E649E14-148E-4F73-9EE1-6B486F13AAF2}"/>
              </a:ext>
            </a:extLst>
          </p:cNvPr>
          <p:cNvPicPr>
            <a:picLocks noChangeAspect="1"/>
          </p:cNvPicPr>
          <p:nvPr/>
        </p:nvPicPr>
        <p:blipFill>
          <a:blip r:embed="rId2"/>
          <a:stretch>
            <a:fillRect/>
          </a:stretch>
        </p:blipFill>
        <p:spPr>
          <a:xfrm>
            <a:off x="6208846" y="184083"/>
            <a:ext cx="2847975" cy="1600200"/>
          </a:xfrm>
          <a:prstGeom prst="rect">
            <a:avLst/>
          </a:prstGeom>
        </p:spPr>
      </p:pic>
      <p:pic>
        <p:nvPicPr>
          <p:cNvPr id="4" name="Рисунок 3">
            <a:extLst>
              <a:ext uri="{FF2B5EF4-FFF2-40B4-BE49-F238E27FC236}">
                <a16:creationId xmlns:a16="http://schemas.microsoft.com/office/drawing/2014/main" id="{3FA519F3-F9C5-4FA9-A77E-9EF874459EED}"/>
              </a:ext>
            </a:extLst>
          </p:cNvPr>
          <p:cNvPicPr>
            <a:picLocks noChangeAspect="1"/>
          </p:cNvPicPr>
          <p:nvPr/>
        </p:nvPicPr>
        <p:blipFill>
          <a:blip r:embed="rId3"/>
          <a:stretch>
            <a:fillRect/>
          </a:stretch>
        </p:blipFill>
        <p:spPr>
          <a:xfrm>
            <a:off x="6831317" y="1861285"/>
            <a:ext cx="1929740" cy="2672214"/>
          </a:xfrm>
          <a:prstGeom prst="rect">
            <a:avLst/>
          </a:prstGeom>
        </p:spPr>
      </p:pic>
      <p:pic>
        <p:nvPicPr>
          <p:cNvPr id="5" name="Рисунок 4">
            <a:extLst>
              <a:ext uri="{FF2B5EF4-FFF2-40B4-BE49-F238E27FC236}">
                <a16:creationId xmlns:a16="http://schemas.microsoft.com/office/drawing/2014/main" id="{8CE0C128-4C3E-4FD1-A205-2B7654D258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35554" y="4254567"/>
            <a:ext cx="1664870" cy="2419350"/>
          </a:xfrm>
          <a:prstGeom prst="rect">
            <a:avLst/>
          </a:prstGeom>
        </p:spPr>
      </p:pic>
    </p:spTree>
    <p:extLst>
      <p:ext uri="{BB962C8B-B14F-4D97-AF65-F5344CB8AC3E}">
        <p14:creationId xmlns:p14="http://schemas.microsoft.com/office/powerpoint/2010/main" val="2933186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840CBB1E-A02C-4707-9E66-AFA56CC99A51}"/>
              </a:ext>
            </a:extLst>
          </p:cNvPr>
          <p:cNvSpPr/>
          <p:nvPr/>
        </p:nvSpPr>
        <p:spPr>
          <a:xfrm>
            <a:off x="173255" y="173255"/>
            <a:ext cx="6684745" cy="5262979"/>
          </a:xfrm>
          <a:prstGeom prst="rect">
            <a:avLst/>
          </a:prstGeom>
        </p:spPr>
        <p:txBody>
          <a:bodyPr wrap="square">
            <a:spAutoFit/>
          </a:bodyPr>
          <a:lstStyle/>
          <a:p>
            <a:r>
              <a:rPr lang="uk-UA" sz="2800" b="1" i="1" dirty="0">
                <a:solidFill>
                  <a:srgbClr val="0000CC"/>
                </a:solidFill>
                <a:latin typeface="Times New Roman" panose="02020603050405020304" pitchFamily="18" charset="0"/>
                <a:cs typeface="Times New Roman" panose="02020603050405020304" pitchFamily="18" charset="0"/>
              </a:rPr>
              <a:t>У опитуванні/анкетуванні педагогічних працівників варто передбачити запитання про наявність освітньої програми в ЗДО, залучення педагогів до її розроблення, обізнаність педагогів з освітньою програмою, заслуховування, обговорення та схвалення її педагогічною радою закладу, </a:t>
            </a:r>
          </a:p>
          <a:p>
            <a:r>
              <a:rPr lang="uk-UA" sz="2800" b="1" i="1" dirty="0">
                <a:solidFill>
                  <a:srgbClr val="0000CC"/>
                </a:solidFill>
                <a:latin typeface="Times New Roman" panose="02020603050405020304" pitchFamily="18" charset="0"/>
                <a:cs typeface="Times New Roman" panose="02020603050405020304" pitchFamily="18" charset="0"/>
              </a:rPr>
              <a:t> узгодження календарних  планів вихователів з </a:t>
            </a:r>
          </a:p>
          <a:p>
            <a:r>
              <a:rPr lang="uk-UA" sz="2800" b="1" i="1" dirty="0">
                <a:solidFill>
                  <a:srgbClr val="0000CC"/>
                </a:solidFill>
                <a:latin typeface="Times New Roman" panose="02020603050405020304" pitchFamily="18" charset="0"/>
                <a:cs typeface="Times New Roman" panose="02020603050405020304" pitchFamily="18" charset="0"/>
              </a:rPr>
              <a:t>освітньою програмою, за якою працює заклад.</a:t>
            </a:r>
          </a:p>
        </p:txBody>
      </p:sp>
      <p:pic>
        <p:nvPicPr>
          <p:cNvPr id="3" name="Рисунок 2">
            <a:extLst>
              <a:ext uri="{FF2B5EF4-FFF2-40B4-BE49-F238E27FC236}">
                <a16:creationId xmlns:a16="http://schemas.microsoft.com/office/drawing/2014/main" id="{97ACADD3-719A-4762-9D35-6D7B29A200BC}"/>
              </a:ext>
            </a:extLst>
          </p:cNvPr>
          <p:cNvPicPr>
            <a:picLocks noChangeAspect="1"/>
          </p:cNvPicPr>
          <p:nvPr/>
        </p:nvPicPr>
        <p:blipFill>
          <a:blip r:embed="rId2"/>
          <a:stretch>
            <a:fillRect/>
          </a:stretch>
        </p:blipFill>
        <p:spPr>
          <a:xfrm>
            <a:off x="7110278" y="1524000"/>
            <a:ext cx="1428750" cy="1905000"/>
          </a:xfrm>
          <a:prstGeom prst="rect">
            <a:avLst/>
          </a:prstGeom>
        </p:spPr>
      </p:pic>
      <p:pic>
        <p:nvPicPr>
          <p:cNvPr id="4" name="Рисунок 3">
            <a:extLst>
              <a:ext uri="{FF2B5EF4-FFF2-40B4-BE49-F238E27FC236}">
                <a16:creationId xmlns:a16="http://schemas.microsoft.com/office/drawing/2014/main" id="{66F26019-330F-44F6-9C48-07E893BED2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37214" y="2779039"/>
            <a:ext cx="1292777" cy="1836019"/>
          </a:xfrm>
          <a:prstGeom prst="rect">
            <a:avLst/>
          </a:prstGeom>
        </p:spPr>
      </p:pic>
      <p:pic>
        <p:nvPicPr>
          <p:cNvPr id="5" name="Рисунок 4">
            <a:extLst>
              <a:ext uri="{FF2B5EF4-FFF2-40B4-BE49-F238E27FC236}">
                <a16:creationId xmlns:a16="http://schemas.microsoft.com/office/drawing/2014/main" id="{18B455E3-9260-4EA4-8D17-97F26ABDB33E}"/>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435750" flipH="1">
            <a:off x="7662080" y="5396270"/>
            <a:ext cx="1068404" cy="1311738"/>
          </a:xfrm>
          <a:prstGeom prst="rect">
            <a:avLst/>
          </a:prstGeom>
        </p:spPr>
      </p:pic>
      <p:pic>
        <p:nvPicPr>
          <p:cNvPr id="6" name="Рисунок 5">
            <a:extLst>
              <a:ext uri="{FF2B5EF4-FFF2-40B4-BE49-F238E27FC236}">
                <a16:creationId xmlns:a16="http://schemas.microsoft.com/office/drawing/2014/main" id="{7E83AC91-D613-464C-A837-0D1BC1563A4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031579" y="4147139"/>
            <a:ext cx="1292777" cy="1905000"/>
          </a:xfrm>
          <a:prstGeom prst="rect">
            <a:avLst/>
          </a:prstGeom>
        </p:spPr>
      </p:pic>
      <p:pic>
        <p:nvPicPr>
          <p:cNvPr id="7" name="Рисунок 6">
            <a:extLst>
              <a:ext uri="{FF2B5EF4-FFF2-40B4-BE49-F238E27FC236}">
                <a16:creationId xmlns:a16="http://schemas.microsoft.com/office/drawing/2014/main" id="{2550473F-AF0A-4D40-A3D1-BCBCABD6516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96463" y="-1"/>
            <a:ext cx="1174281" cy="2021305"/>
          </a:xfrm>
          <a:prstGeom prst="rect">
            <a:avLst/>
          </a:prstGeom>
        </p:spPr>
      </p:pic>
    </p:spTree>
    <p:extLst>
      <p:ext uri="{BB962C8B-B14F-4D97-AF65-F5344CB8AC3E}">
        <p14:creationId xmlns:p14="http://schemas.microsoft.com/office/powerpoint/2010/main" val="16067984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901A8733-1C5F-4BBD-8A6B-01A8A6F024C8}"/>
              </a:ext>
            </a:extLst>
          </p:cNvPr>
          <p:cNvSpPr/>
          <p:nvPr/>
        </p:nvSpPr>
        <p:spPr>
          <a:xfrm>
            <a:off x="3344779" y="290120"/>
            <a:ext cx="5674093" cy="2838090"/>
          </a:xfrm>
          <a:prstGeom prst="rect">
            <a:avLst/>
          </a:prstGeom>
        </p:spPr>
        <p:txBody>
          <a:bodyPr wrap="square">
            <a:spAutoFit/>
          </a:bodyPr>
          <a:lstStyle/>
          <a:p>
            <a:r>
              <a:rPr lang="uk-UA" sz="2800" b="1" dirty="0">
                <a:solidFill>
                  <a:srgbClr val="0000CC"/>
                </a:solidFill>
                <a:latin typeface="Times New Roman" panose="02020603050405020304" pitchFamily="18" charset="0"/>
                <a:cs typeface="Times New Roman" panose="02020603050405020304" pitchFamily="18" charset="0"/>
              </a:rPr>
              <a:t>Індикатор 2.1.1.2. </a:t>
            </a:r>
          </a:p>
          <a:p>
            <a:r>
              <a:rPr lang="uk-UA" sz="2400" b="1" i="1" dirty="0">
                <a:solidFill>
                  <a:srgbClr val="0000CC"/>
                </a:solidFill>
                <a:latin typeface="Times New Roman" panose="02020603050405020304" pitchFamily="18" charset="0"/>
                <a:cs typeface="Times New Roman" panose="02020603050405020304" pitchFamily="18" charset="0"/>
              </a:rPr>
              <a:t>Організація освітнього процесу  у закладі дошкільної освіти сприяє набуттю дитиною різних </a:t>
            </a:r>
            <a:r>
              <a:rPr lang="uk-UA" sz="2400" b="1" i="1" dirty="0" err="1">
                <a:solidFill>
                  <a:srgbClr val="0000CC"/>
                </a:solidFill>
                <a:latin typeface="Times New Roman" panose="02020603050405020304" pitchFamily="18" charset="0"/>
                <a:cs typeface="Times New Roman" panose="02020603050405020304" pitchFamily="18" charset="0"/>
              </a:rPr>
              <a:t>компетентностей</a:t>
            </a:r>
            <a:r>
              <a:rPr lang="uk-UA" sz="2400" b="1" i="1" dirty="0">
                <a:solidFill>
                  <a:srgbClr val="0000CC"/>
                </a:solidFill>
                <a:latin typeface="Times New Roman" panose="02020603050405020304" pitchFamily="18" charset="0"/>
                <a:cs typeface="Times New Roman" panose="02020603050405020304" pitchFamily="18" charset="0"/>
              </a:rPr>
              <a:t> відповідно до освітніх напрямів, визначених інваріантним складником БКДО</a:t>
            </a:r>
          </a:p>
        </p:txBody>
      </p:sp>
      <p:sp>
        <p:nvSpPr>
          <p:cNvPr id="3" name="Прямокутник 2">
            <a:extLst>
              <a:ext uri="{FF2B5EF4-FFF2-40B4-BE49-F238E27FC236}">
                <a16:creationId xmlns:a16="http://schemas.microsoft.com/office/drawing/2014/main" id="{38E4108B-F677-44AF-A8F2-C857F8DA4F63}"/>
              </a:ext>
            </a:extLst>
          </p:cNvPr>
          <p:cNvSpPr/>
          <p:nvPr/>
        </p:nvSpPr>
        <p:spPr>
          <a:xfrm>
            <a:off x="125128" y="3128210"/>
            <a:ext cx="6949440" cy="3477875"/>
          </a:xfrm>
          <a:prstGeom prst="rect">
            <a:avLst/>
          </a:prstGeom>
        </p:spPr>
        <p:txBody>
          <a:bodyPr wrap="square">
            <a:spAutoFit/>
          </a:bodyPr>
          <a:lstStyle/>
          <a:p>
            <a:r>
              <a:rPr lang="uk-UA" sz="2000" b="1" i="1" dirty="0">
                <a:solidFill>
                  <a:srgbClr val="0000CC"/>
                </a:solidFill>
                <a:latin typeface="Times New Roman" panose="02020603050405020304" pitchFamily="18" charset="0"/>
                <a:cs typeface="Times New Roman" panose="02020603050405020304" pitchFamily="18" charset="0"/>
              </a:rPr>
              <a:t>В державному стандарті дошкільної освіти  представлено  взаємозв’язок між цінностями дошкільної освіти, її напрямами та процесом формування досвіду дитини в різних видах діяльності. Це забезпечує освітній результат — компетентність дитини старшого дошкільного віку. Як зазначено в документі, в дошкільній освіті не настільки важливе оволодіння знаннями та інформацією, як набуття навичок і </a:t>
            </a:r>
            <a:r>
              <a:rPr lang="uk-UA" sz="2000" b="1" i="1" dirty="0" err="1">
                <a:solidFill>
                  <a:srgbClr val="0000CC"/>
                </a:solidFill>
                <a:latin typeface="Times New Roman" panose="02020603050405020304" pitchFamily="18" charset="0"/>
                <a:cs typeface="Times New Roman" panose="02020603050405020304" pitchFamily="18" charset="0"/>
              </a:rPr>
              <a:t>компетентностей</a:t>
            </a:r>
            <a:r>
              <a:rPr lang="uk-UA" sz="2000" b="1" i="1" dirty="0">
                <a:solidFill>
                  <a:srgbClr val="0000CC"/>
                </a:solidFill>
                <a:latin typeface="Times New Roman" panose="02020603050405020304" pitchFamily="18" charset="0"/>
                <a:cs typeface="Times New Roman" panose="02020603050405020304" pitchFamily="18" charset="0"/>
              </a:rPr>
              <a:t>, уміння </a:t>
            </a:r>
            <a:r>
              <a:rPr lang="uk-UA" sz="2000" b="1" i="1" dirty="0" err="1">
                <a:solidFill>
                  <a:srgbClr val="0000CC"/>
                </a:solidFill>
                <a:latin typeface="Times New Roman" panose="02020603050405020304" pitchFamily="18" charset="0"/>
                <a:cs typeface="Times New Roman" panose="02020603050405020304" pitchFamily="18" charset="0"/>
              </a:rPr>
              <a:t>комунікувати</a:t>
            </a:r>
            <a:r>
              <a:rPr lang="uk-UA" sz="2000" b="1" i="1" dirty="0">
                <a:solidFill>
                  <a:srgbClr val="0000CC"/>
                </a:solidFill>
                <a:latin typeface="Times New Roman" panose="02020603050405020304" pitchFamily="18" charset="0"/>
                <a:cs typeface="Times New Roman" panose="02020603050405020304" pitchFamily="18" charset="0"/>
              </a:rPr>
              <a:t> з однолітками, працювати у групах і використовувати ці компетентності для отримання знань у НУШ.</a:t>
            </a:r>
            <a:r>
              <a:rPr lang="uk-UA" dirty="0"/>
              <a:t> </a:t>
            </a:r>
          </a:p>
        </p:txBody>
      </p:sp>
      <p:pic>
        <p:nvPicPr>
          <p:cNvPr id="4" name="Рисунок 3">
            <a:extLst>
              <a:ext uri="{FF2B5EF4-FFF2-40B4-BE49-F238E27FC236}">
                <a16:creationId xmlns:a16="http://schemas.microsoft.com/office/drawing/2014/main" id="{43E7B3DB-DCDA-4DBC-928A-B8D792CDBB5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20827477">
            <a:off x="666385" y="440490"/>
            <a:ext cx="2137137" cy="2537349"/>
          </a:xfrm>
          <a:prstGeom prst="rect">
            <a:avLst/>
          </a:prstGeom>
        </p:spPr>
      </p:pic>
    </p:spTree>
    <p:extLst>
      <p:ext uri="{BB962C8B-B14F-4D97-AF65-F5344CB8AC3E}">
        <p14:creationId xmlns:p14="http://schemas.microsoft.com/office/powerpoint/2010/main" val="35873181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BEC7F5AD-A719-434A-AE97-B639A76203CC}"/>
              </a:ext>
            </a:extLst>
          </p:cNvPr>
          <p:cNvSpPr/>
          <p:nvPr/>
        </p:nvSpPr>
        <p:spPr>
          <a:xfrm>
            <a:off x="385010" y="326790"/>
            <a:ext cx="6626994" cy="5693866"/>
          </a:xfrm>
          <a:prstGeom prst="rect">
            <a:avLst/>
          </a:prstGeom>
        </p:spPr>
        <p:txBody>
          <a:bodyPr wrap="square">
            <a:spAutoFit/>
          </a:bodyPr>
          <a:lstStyle/>
          <a:p>
            <a:r>
              <a:rPr lang="ru-RU" sz="2800" b="1" dirty="0" err="1">
                <a:solidFill>
                  <a:srgbClr val="0000CC"/>
                </a:solidFill>
                <a:latin typeface="Times New Roman" panose="02020603050405020304" pitchFamily="18" charset="0"/>
                <a:cs typeface="Times New Roman" panose="02020603050405020304" pitchFamily="18" charset="0"/>
              </a:rPr>
              <a:t>Ключові</a:t>
            </a:r>
            <a:r>
              <a:rPr lang="ru-RU" sz="2800" b="1" dirty="0">
                <a:solidFill>
                  <a:srgbClr val="0000CC"/>
                </a:solidFill>
                <a:latin typeface="Times New Roman" panose="02020603050405020304" pitchFamily="18" charset="0"/>
                <a:cs typeface="Times New Roman" panose="02020603050405020304" pitchFamily="18" charset="0"/>
              </a:rPr>
              <a:t> </a:t>
            </a:r>
            <a:r>
              <a:rPr lang="ru-RU" sz="2800" b="1" dirty="0" err="1">
                <a:solidFill>
                  <a:srgbClr val="0000CC"/>
                </a:solidFill>
                <a:latin typeface="Times New Roman" panose="02020603050405020304" pitchFamily="18" charset="0"/>
                <a:cs typeface="Times New Roman" panose="02020603050405020304" pitchFamily="18" charset="0"/>
              </a:rPr>
              <a:t>компетентності</a:t>
            </a:r>
            <a:r>
              <a:rPr lang="ru-RU" sz="2800" b="1" dirty="0">
                <a:solidFill>
                  <a:srgbClr val="0000CC"/>
                </a:solidFill>
                <a:latin typeface="Times New Roman" panose="02020603050405020304" pitchFamily="18" charset="0"/>
                <a:cs typeface="Times New Roman" panose="02020603050405020304" pitchFamily="18" charset="0"/>
              </a:rPr>
              <a:t> </a:t>
            </a:r>
            <a:r>
              <a:rPr lang="ru-RU" sz="2800" b="1" dirty="0" err="1">
                <a:solidFill>
                  <a:srgbClr val="0000CC"/>
                </a:solidFill>
                <a:latin typeface="Times New Roman" panose="02020603050405020304" pitchFamily="18" charset="0"/>
                <a:cs typeface="Times New Roman" panose="02020603050405020304" pitchFamily="18" charset="0"/>
              </a:rPr>
              <a:t>під</a:t>
            </a:r>
            <a:r>
              <a:rPr lang="ru-RU" sz="2800" b="1" dirty="0">
                <a:solidFill>
                  <a:srgbClr val="0000CC"/>
                </a:solidFill>
                <a:latin typeface="Times New Roman" panose="02020603050405020304" pitchFamily="18" charset="0"/>
                <a:cs typeface="Times New Roman" panose="02020603050405020304" pitchFamily="18" charset="0"/>
              </a:rPr>
              <a:t> час </a:t>
            </a:r>
            <a:r>
              <a:rPr lang="ru-RU" sz="2800" b="1" dirty="0" err="1">
                <a:solidFill>
                  <a:srgbClr val="0000CC"/>
                </a:solidFill>
                <a:latin typeface="Times New Roman" panose="02020603050405020304" pitchFamily="18" charset="0"/>
                <a:cs typeface="Times New Roman" panose="02020603050405020304" pitchFamily="18" charset="0"/>
              </a:rPr>
              <a:t>здобуття</a:t>
            </a:r>
            <a:r>
              <a:rPr lang="ru-RU" sz="2800" b="1" dirty="0">
                <a:solidFill>
                  <a:srgbClr val="0000CC"/>
                </a:solidFill>
                <a:latin typeface="Times New Roman" panose="02020603050405020304" pitchFamily="18" charset="0"/>
                <a:cs typeface="Times New Roman" panose="02020603050405020304" pitchFamily="18" charset="0"/>
              </a:rPr>
              <a:t> </a:t>
            </a:r>
            <a:r>
              <a:rPr lang="ru-RU" sz="2800" b="1" dirty="0" err="1">
                <a:solidFill>
                  <a:srgbClr val="0000CC"/>
                </a:solidFill>
                <a:latin typeface="Times New Roman" panose="02020603050405020304" pitchFamily="18" charset="0"/>
                <a:cs typeface="Times New Roman" panose="02020603050405020304" pitchFamily="18" charset="0"/>
              </a:rPr>
              <a:t>дошкільної</a:t>
            </a:r>
            <a:r>
              <a:rPr lang="ru-RU" sz="2800" b="1" dirty="0">
                <a:solidFill>
                  <a:srgbClr val="0000CC"/>
                </a:solidFill>
                <a:latin typeface="Times New Roman" panose="02020603050405020304" pitchFamily="18" charset="0"/>
                <a:cs typeface="Times New Roman" panose="02020603050405020304" pitchFamily="18" charset="0"/>
              </a:rPr>
              <a:t> </a:t>
            </a:r>
            <a:r>
              <a:rPr lang="ru-RU" sz="2800" b="1" dirty="0" err="1">
                <a:solidFill>
                  <a:srgbClr val="0000CC"/>
                </a:solidFill>
                <a:latin typeface="Times New Roman" panose="02020603050405020304" pitchFamily="18" charset="0"/>
                <a:cs typeface="Times New Roman" panose="02020603050405020304" pitchFamily="18" charset="0"/>
              </a:rPr>
              <a:t>освіти</a:t>
            </a:r>
            <a:r>
              <a:rPr lang="ru-RU" sz="2800" b="1" dirty="0">
                <a:solidFill>
                  <a:srgbClr val="0000CC"/>
                </a:solidFill>
                <a:latin typeface="Times New Roman" panose="02020603050405020304" pitchFamily="18" charset="0"/>
                <a:cs typeface="Times New Roman" panose="02020603050405020304" pitchFamily="18" charset="0"/>
              </a:rPr>
              <a:t> </a:t>
            </a:r>
            <a:r>
              <a:rPr lang="ru-RU" sz="2800" b="1" dirty="0" err="1">
                <a:solidFill>
                  <a:srgbClr val="0000CC"/>
                </a:solidFill>
                <a:latin typeface="Times New Roman" panose="02020603050405020304" pitchFamily="18" charset="0"/>
                <a:cs typeface="Times New Roman" panose="02020603050405020304" pitchFamily="18" charset="0"/>
              </a:rPr>
              <a:t>формуються</a:t>
            </a:r>
            <a:r>
              <a:rPr lang="ru-RU" sz="2800" b="1" dirty="0">
                <a:solidFill>
                  <a:srgbClr val="0000CC"/>
                </a:solidFill>
                <a:latin typeface="Times New Roman" panose="02020603050405020304" pitchFamily="18" charset="0"/>
                <a:cs typeface="Times New Roman" panose="02020603050405020304" pitchFamily="18" charset="0"/>
              </a:rPr>
              <a:t> за </a:t>
            </a:r>
            <a:r>
              <a:rPr lang="ru-RU" sz="2800" b="1" dirty="0" err="1">
                <a:solidFill>
                  <a:srgbClr val="0000CC"/>
                </a:solidFill>
                <a:latin typeface="Times New Roman" panose="02020603050405020304" pitchFamily="18" charset="0"/>
                <a:cs typeface="Times New Roman" panose="02020603050405020304" pitchFamily="18" charset="0"/>
              </a:rPr>
              <a:t>різними</a:t>
            </a:r>
            <a:r>
              <a:rPr lang="ru-RU" sz="2800" b="1" dirty="0">
                <a:solidFill>
                  <a:srgbClr val="0000CC"/>
                </a:solidFill>
                <a:latin typeface="Times New Roman" panose="02020603050405020304" pitchFamily="18" charset="0"/>
                <a:cs typeface="Times New Roman" panose="02020603050405020304" pitchFamily="18" charset="0"/>
              </a:rPr>
              <a:t> </a:t>
            </a:r>
            <a:r>
              <a:rPr lang="ru-RU" sz="2800" b="1" dirty="0" err="1">
                <a:solidFill>
                  <a:srgbClr val="0000CC"/>
                </a:solidFill>
                <a:latin typeface="Times New Roman" panose="02020603050405020304" pitchFamily="18" charset="0"/>
                <a:cs typeface="Times New Roman" panose="02020603050405020304" pitchFamily="18" charset="0"/>
              </a:rPr>
              <a:t>освітніми</a:t>
            </a:r>
            <a:r>
              <a:rPr lang="ru-RU" sz="2800" b="1" dirty="0">
                <a:solidFill>
                  <a:srgbClr val="0000CC"/>
                </a:solidFill>
                <a:latin typeface="Times New Roman" panose="02020603050405020304" pitchFamily="18" charset="0"/>
                <a:cs typeface="Times New Roman" panose="02020603050405020304" pitchFamily="18" charset="0"/>
              </a:rPr>
              <a:t> </a:t>
            </a:r>
            <a:r>
              <a:rPr lang="ru-RU" sz="2800" b="1" dirty="0" err="1">
                <a:solidFill>
                  <a:srgbClr val="0000CC"/>
                </a:solidFill>
                <a:latin typeface="Times New Roman" panose="02020603050405020304" pitchFamily="18" charset="0"/>
                <a:cs typeface="Times New Roman" panose="02020603050405020304" pitchFamily="18" charset="0"/>
              </a:rPr>
              <a:t>напрямами</a:t>
            </a:r>
            <a:r>
              <a:rPr lang="ru-RU" sz="2800" b="1" dirty="0">
                <a:solidFill>
                  <a:srgbClr val="0000CC"/>
                </a:solidFill>
                <a:latin typeface="Times New Roman" panose="02020603050405020304" pitchFamily="18" charset="0"/>
                <a:cs typeface="Times New Roman" panose="02020603050405020304" pitchFamily="18" charset="0"/>
              </a:rPr>
              <a:t>, </a:t>
            </a:r>
            <a:r>
              <a:rPr lang="ru-RU" sz="2800" b="1" dirty="0" err="1">
                <a:solidFill>
                  <a:srgbClr val="0000CC"/>
                </a:solidFill>
                <a:latin typeface="Times New Roman" panose="02020603050405020304" pitchFamily="18" charset="0"/>
                <a:cs typeface="Times New Roman" panose="02020603050405020304" pitchFamily="18" charset="0"/>
              </a:rPr>
              <a:t>спрямованими</a:t>
            </a:r>
            <a:r>
              <a:rPr lang="ru-RU" sz="2800" b="1" dirty="0">
                <a:solidFill>
                  <a:srgbClr val="0000CC"/>
                </a:solidFill>
                <a:latin typeface="Times New Roman" panose="02020603050405020304" pitchFamily="18" charset="0"/>
                <a:cs typeface="Times New Roman" panose="02020603050405020304" pitchFamily="18" charset="0"/>
              </a:rPr>
              <a:t> </a:t>
            </a:r>
          </a:p>
          <a:p>
            <a:r>
              <a:rPr lang="ru-RU" sz="2800" b="1" dirty="0">
                <a:solidFill>
                  <a:srgbClr val="0000CC"/>
                </a:solidFill>
                <a:latin typeface="Times New Roman" panose="02020603050405020304" pitchFamily="18" charset="0"/>
                <a:cs typeface="Times New Roman" panose="02020603050405020304" pitchFamily="18" charset="0"/>
              </a:rPr>
              <a:t>на </a:t>
            </a:r>
            <a:r>
              <a:rPr lang="ru-RU" sz="2800" b="1" dirty="0" err="1">
                <a:solidFill>
                  <a:srgbClr val="0000CC"/>
                </a:solidFill>
                <a:latin typeface="Times New Roman" panose="02020603050405020304" pitchFamily="18" charset="0"/>
                <a:cs typeface="Times New Roman" panose="02020603050405020304" pitchFamily="18" charset="0"/>
              </a:rPr>
              <a:t>розвиток</a:t>
            </a:r>
            <a:r>
              <a:rPr lang="ru-RU" sz="2800" b="1" dirty="0">
                <a:solidFill>
                  <a:srgbClr val="0000CC"/>
                </a:solidFill>
                <a:latin typeface="Times New Roman" panose="02020603050405020304" pitchFamily="18" charset="0"/>
                <a:cs typeface="Times New Roman" panose="02020603050405020304" pitchFamily="18" charset="0"/>
              </a:rPr>
              <a:t> </a:t>
            </a:r>
            <a:r>
              <a:rPr lang="ru-RU" sz="2800" b="1" dirty="0" err="1">
                <a:solidFill>
                  <a:srgbClr val="0000CC"/>
                </a:solidFill>
                <a:latin typeface="Times New Roman" panose="02020603050405020304" pitchFamily="18" charset="0"/>
                <a:cs typeface="Times New Roman" panose="02020603050405020304" pitchFamily="18" charset="0"/>
              </a:rPr>
              <a:t>особистості</a:t>
            </a:r>
            <a:r>
              <a:rPr lang="ru-RU" sz="2800" b="1" dirty="0">
                <a:solidFill>
                  <a:srgbClr val="0000CC"/>
                </a:solidFill>
                <a:latin typeface="Times New Roman" panose="02020603050405020304" pitchFamily="18" charset="0"/>
                <a:cs typeface="Times New Roman" panose="02020603050405020304" pitchFamily="18" charset="0"/>
              </a:rPr>
              <a:t> </a:t>
            </a:r>
            <a:r>
              <a:rPr lang="ru-RU" sz="2800" b="1" dirty="0" err="1">
                <a:solidFill>
                  <a:srgbClr val="0000CC"/>
                </a:solidFill>
                <a:latin typeface="Times New Roman" panose="02020603050405020304" pitchFamily="18" charset="0"/>
                <a:cs typeface="Times New Roman" panose="02020603050405020304" pitchFamily="18" charset="0"/>
              </a:rPr>
              <a:t>дитини</a:t>
            </a:r>
            <a:r>
              <a:rPr lang="ru-RU" sz="2800" b="1" dirty="0">
                <a:solidFill>
                  <a:srgbClr val="0000CC"/>
                </a:solidFill>
                <a:latin typeface="Times New Roman" panose="02020603050405020304" pitchFamily="18" charset="0"/>
                <a:cs typeface="Times New Roman" panose="02020603050405020304" pitchFamily="18" charset="0"/>
              </a:rPr>
              <a:t>:</a:t>
            </a:r>
          </a:p>
          <a:p>
            <a:r>
              <a:rPr lang="ru-RU" sz="2800" b="1" dirty="0">
                <a:solidFill>
                  <a:srgbClr val="0000CC"/>
                </a:solidFill>
                <a:latin typeface="Times New Roman" panose="02020603050405020304" pitchFamily="18" charset="0"/>
                <a:cs typeface="Times New Roman" panose="02020603050405020304" pitchFamily="18" charset="0"/>
              </a:rPr>
              <a:t>«</a:t>
            </a:r>
            <a:r>
              <a:rPr lang="ru-RU" sz="2800" b="1" dirty="0" err="1">
                <a:solidFill>
                  <a:srgbClr val="0000CC"/>
                </a:solidFill>
                <a:latin typeface="Times New Roman" panose="02020603050405020304" pitchFamily="18" charset="0"/>
                <a:cs typeface="Times New Roman" panose="02020603050405020304" pitchFamily="18" charset="0"/>
              </a:rPr>
              <a:t>Особистість</a:t>
            </a:r>
            <a:r>
              <a:rPr lang="ru-RU" sz="2800" b="1" dirty="0">
                <a:solidFill>
                  <a:srgbClr val="0000CC"/>
                </a:solidFill>
                <a:latin typeface="Times New Roman" panose="02020603050405020304" pitchFamily="18" charset="0"/>
                <a:cs typeface="Times New Roman" panose="02020603050405020304" pitchFamily="18" charset="0"/>
              </a:rPr>
              <a:t> </a:t>
            </a:r>
            <a:r>
              <a:rPr lang="ru-RU" sz="2800" b="1" dirty="0" err="1">
                <a:solidFill>
                  <a:srgbClr val="0000CC"/>
                </a:solidFill>
                <a:latin typeface="Times New Roman" panose="02020603050405020304" pitchFamily="18" charset="0"/>
                <a:cs typeface="Times New Roman" panose="02020603050405020304" pitchFamily="18" charset="0"/>
              </a:rPr>
              <a:t>дитини</a:t>
            </a:r>
            <a:r>
              <a:rPr lang="ru-RU" sz="2800" b="1" dirty="0">
                <a:solidFill>
                  <a:srgbClr val="0000CC"/>
                </a:solidFill>
                <a:latin typeface="Times New Roman" panose="02020603050405020304" pitchFamily="18" charset="0"/>
                <a:cs typeface="Times New Roman" panose="02020603050405020304" pitchFamily="18" charset="0"/>
              </a:rPr>
              <a:t>», </a:t>
            </a:r>
          </a:p>
          <a:p>
            <a:r>
              <a:rPr lang="ru-RU" sz="2800" b="1" dirty="0">
                <a:solidFill>
                  <a:srgbClr val="0000CC"/>
                </a:solidFill>
                <a:latin typeface="Times New Roman" panose="02020603050405020304" pitchFamily="18" charset="0"/>
                <a:cs typeface="Times New Roman" panose="02020603050405020304" pitchFamily="18" charset="0"/>
              </a:rPr>
              <a:t>«</a:t>
            </a:r>
            <a:r>
              <a:rPr lang="ru-RU" sz="2800" b="1" dirty="0" err="1">
                <a:solidFill>
                  <a:srgbClr val="0000CC"/>
                </a:solidFill>
                <a:latin typeface="Times New Roman" panose="02020603050405020304" pitchFamily="18" charset="0"/>
                <a:cs typeface="Times New Roman" panose="02020603050405020304" pitchFamily="18" charset="0"/>
              </a:rPr>
              <a:t>Дитина</a:t>
            </a:r>
            <a:r>
              <a:rPr lang="ru-RU" sz="2800" b="1" dirty="0">
                <a:solidFill>
                  <a:srgbClr val="0000CC"/>
                </a:solidFill>
                <a:latin typeface="Times New Roman" panose="02020603050405020304" pitchFamily="18" charset="0"/>
                <a:cs typeface="Times New Roman" panose="02020603050405020304" pitchFamily="18" charset="0"/>
              </a:rPr>
              <a:t> в сенсорно-</a:t>
            </a:r>
            <a:r>
              <a:rPr lang="ru-RU" sz="2800" b="1" dirty="0" err="1">
                <a:solidFill>
                  <a:srgbClr val="0000CC"/>
                </a:solidFill>
                <a:latin typeface="Times New Roman" panose="02020603050405020304" pitchFamily="18" charset="0"/>
                <a:cs typeface="Times New Roman" panose="02020603050405020304" pitchFamily="18" charset="0"/>
              </a:rPr>
              <a:t>пізнавальному</a:t>
            </a:r>
            <a:r>
              <a:rPr lang="ru-RU" sz="2800" b="1" dirty="0">
                <a:solidFill>
                  <a:srgbClr val="0000CC"/>
                </a:solidFill>
                <a:latin typeface="Times New Roman" panose="02020603050405020304" pitchFamily="18" charset="0"/>
                <a:cs typeface="Times New Roman" panose="02020603050405020304" pitchFamily="18" charset="0"/>
              </a:rPr>
              <a:t> </a:t>
            </a:r>
            <a:r>
              <a:rPr lang="ru-RU" sz="2800" b="1" dirty="0" err="1">
                <a:solidFill>
                  <a:srgbClr val="0000CC"/>
                </a:solidFill>
                <a:latin typeface="Times New Roman" panose="02020603050405020304" pitchFamily="18" charset="0"/>
                <a:cs typeface="Times New Roman" panose="02020603050405020304" pitchFamily="18" charset="0"/>
              </a:rPr>
              <a:t>просторі</a:t>
            </a:r>
            <a:r>
              <a:rPr lang="ru-RU" sz="2800" b="1" dirty="0">
                <a:solidFill>
                  <a:srgbClr val="0000CC"/>
                </a:solidFill>
                <a:latin typeface="Times New Roman" panose="02020603050405020304" pitchFamily="18" charset="0"/>
                <a:cs typeface="Times New Roman" panose="02020603050405020304" pitchFamily="18" charset="0"/>
              </a:rPr>
              <a:t>»,</a:t>
            </a:r>
          </a:p>
          <a:p>
            <a:r>
              <a:rPr lang="ru-RU" sz="2800" b="1" dirty="0">
                <a:solidFill>
                  <a:srgbClr val="0000CC"/>
                </a:solidFill>
                <a:latin typeface="Times New Roman" panose="02020603050405020304" pitchFamily="18" charset="0"/>
                <a:cs typeface="Times New Roman" panose="02020603050405020304" pitchFamily="18" charset="0"/>
              </a:rPr>
              <a:t> «</a:t>
            </a:r>
            <a:r>
              <a:rPr lang="ru-RU" sz="2800" b="1" dirty="0" err="1">
                <a:solidFill>
                  <a:srgbClr val="0000CC"/>
                </a:solidFill>
                <a:latin typeface="Times New Roman" panose="02020603050405020304" pitchFamily="18" charset="0"/>
                <a:cs typeface="Times New Roman" panose="02020603050405020304" pitchFamily="18" charset="0"/>
              </a:rPr>
              <a:t>Дитина</a:t>
            </a:r>
            <a:r>
              <a:rPr lang="ru-RU" sz="2800" b="1" dirty="0">
                <a:solidFill>
                  <a:srgbClr val="0000CC"/>
                </a:solidFill>
                <a:latin typeface="Times New Roman" panose="02020603050405020304" pitchFamily="18" charset="0"/>
                <a:cs typeface="Times New Roman" panose="02020603050405020304" pitchFamily="18" charset="0"/>
              </a:rPr>
              <a:t> в природному </a:t>
            </a:r>
            <a:r>
              <a:rPr lang="ru-RU" sz="2800" b="1" dirty="0" err="1">
                <a:solidFill>
                  <a:srgbClr val="0000CC"/>
                </a:solidFill>
                <a:latin typeface="Times New Roman" panose="02020603050405020304" pitchFamily="18" charset="0"/>
                <a:cs typeface="Times New Roman" panose="02020603050405020304" pitchFamily="18" charset="0"/>
              </a:rPr>
              <a:t>довкіллі</a:t>
            </a:r>
            <a:r>
              <a:rPr lang="ru-RU" sz="2800" b="1" dirty="0">
                <a:solidFill>
                  <a:srgbClr val="0000CC"/>
                </a:solidFill>
                <a:latin typeface="Times New Roman" panose="02020603050405020304" pitchFamily="18" charset="0"/>
                <a:cs typeface="Times New Roman" panose="02020603050405020304" pitchFamily="18" charset="0"/>
              </a:rPr>
              <a:t>», </a:t>
            </a:r>
          </a:p>
          <a:p>
            <a:r>
              <a:rPr lang="ru-RU" sz="2800" b="1" dirty="0">
                <a:solidFill>
                  <a:srgbClr val="0000CC"/>
                </a:solidFill>
                <a:latin typeface="Times New Roman" panose="02020603050405020304" pitchFamily="18" charset="0"/>
                <a:cs typeface="Times New Roman" panose="02020603050405020304" pitchFamily="18" charset="0"/>
              </a:rPr>
              <a:t>«</a:t>
            </a:r>
            <a:r>
              <a:rPr lang="ru-RU" sz="2800" b="1" dirty="0" err="1">
                <a:solidFill>
                  <a:srgbClr val="0000CC"/>
                </a:solidFill>
                <a:latin typeface="Times New Roman" panose="02020603050405020304" pitchFamily="18" charset="0"/>
                <a:cs typeface="Times New Roman" panose="02020603050405020304" pitchFamily="18" charset="0"/>
              </a:rPr>
              <a:t>Гра</a:t>
            </a:r>
            <a:r>
              <a:rPr lang="ru-RU" sz="2800" b="1" dirty="0">
                <a:solidFill>
                  <a:srgbClr val="0000CC"/>
                </a:solidFill>
                <a:latin typeface="Times New Roman" panose="02020603050405020304" pitchFamily="18" charset="0"/>
                <a:cs typeface="Times New Roman" panose="02020603050405020304" pitchFamily="18" charset="0"/>
              </a:rPr>
              <a:t> </a:t>
            </a:r>
            <a:r>
              <a:rPr lang="ru-RU" sz="2800" b="1" dirty="0" err="1">
                <a:solidFill>
                  <a:srgbClr val="0000CC"/>
                </a:solidFill>
                <a:latin typeface="Times New Roman" panose="02020603050405020304" pitchFamily="18" charset="0"/>
                <a:cs typeface="Times New Roman" panose="02020603050405020304" pitchFamily="18" charset="0"/>
              </a:rPr>
              <a:t>дитини</a:t>
            </a:r>
            <a:r>
              <a:rPr lang="ru-RU" sz="2800" b="1" dirty="0">
                <a:solidFill>
                  <a:srgbClr val="0000CC"/>
                </a:solidFill>
                <a:latin typeface="Times New Roman" panose="02020603050405020304" pitchFamily="18" charset="0"/>
                <a:cs typeface="Times New Roman" panose="02020603050405020304" pitchFamily="18" charset="0"/>
              </a:rPr>
              <a:t>», </a:t>
            </a:r>
          </a:p>
          <a:p>
            <a:r>
              <a:rPr lang="ru-RU" sz="2800" b="1" dirty="0">
                <a:solidFill>
                  <a:srgbClr val="0000CC"/>
                </a:solidFill>
                <a:latin typeface="Times New Roman" panose="02020603050405020304" pitchFamily="18" charset="0"/>
                <a:cs typeface="Times New Roman" panose="02020603050405020304" pitchFamily="18" charset="0"/>
              </a:rPr>
              <a:t>«</a:t>
            </a:r>
            <a:r>
              <a:rPr lang="ru-RU" sz="2800" b="1" dirty="0" err="1">
                <a:solidFill>
                  <a:srgbClr val="0000CC"/>
                </a:solidFill>
                <a:latin typeface="Times New Roman" panose="02020603050405020304" pitchFamily="18" charset="0"/>
                <a:cs typeface="Times New Roman" panose="02020603050405020304" pitchFamily="18" charset="0"/>
              </a:rPr>
              <a:t>Дитина</a:t>
            </a:r>
            <a:r>
              <a:rPr lang="ru-RU" sz="2800" b="1" dirty="0">
                <a:solidFill>
                  <a:srgbClr val="0000CC"/>
                </a:solidFill>
                <a:latin typeface="Times New Roman" panose="02020603050405020304" pitchFamily="18" charset="0"/>
                <a:cs typeface="Times New Roman" panose="02020603050405020304" pitchFamily="18" charset="0"/>
              </a:rPr>
              <a:t> в </a:t>
            </a:r>
            <a:r>
              <a:rPr lang="ru-RU" sz="2800" b="1" dirty="0" err="1">
                <a:solidFill>
                  <a:srgbClr val="0000CC"/>
                </a:solidFill>
                <a:latin typeface="Times New Roman" panose="02020603050405020304" pitchFamily="18" charset="0"/>
                <a:cs typeface="Times New Roman" panose="02020603050405020304" pitchFamily="18" charset="0"/>
              </a:rPr>
              <a:t>соціумі</a:t>
            </a:r>
            <a:r>
              <a:rPr lang="ru-RU" sz="2800" b="1" dirty="0">
                <a:solidFill>
                  <a:srgbClr val="0000CC"/>
                </a:solidFill>
                <a:latin typeface="Times New Roman" panose="02020603050405020304" pitchFamily="18" charset="0"/>
                <a:cs typeface="Times New Roman" panose="02020603050405020304" pitchFamily="18" charset="0"/>
              </a:rPr>
              <a:t>», </a:t>
            </a:r>
          </a:p>
          <a:p>
            <a:r>
              <a:rPr lang="ru-RU" sz="2800" b="1" dirty="0">
                <a:solidFill>
                  <a:srgbClr val="0000CC"/>
                </a:solidFill>
                <a:latin typeface="Times New Roman" panose="02020603050405020304" pitchFamily="18" charset="0"/>
                <a:cs typeface="Times New Roman" panose="02020603050405020304" pitchFamily="18" charset="0"/>
              </a:rPr>
              <a:t>«</a:t>
            </a:r>
            <a:r>
              <a:rPr lang="ru-RU" sz="2800" b="1" dirty="0" err="1">
                <a:solidFill>
                  <a:srgbClr val="0000CC"/>
                </a:solidFill>
                <a:latin typeface="Times New Roman" panose="02020603050405020304" pitchFamily="18" charset="0"/>
                <a:cs typeface="Times New Roman" panose="02020603050405020304" pitchFamily="18" charset="0"/>
              </a:rPr>
              <a:t>Мовлення</a:t>
            </a:r>
            <a:r>
              <a:rPr lang="ru-RU" sz="2800" b="1" dirty="0">
                <a:solidFill>
                  <a:srgbClr val="0000CC"/>
                </a:solidFill>
                <a:latin typeface="Times New Roman" panose="02020603050405020304" pitchFamily="18" charset="0"/>
                <a:cs typeface="Times New Roman" panose="02020603050405020304" pitchFamily="18" charset="0"/>
              </a:rPr>
              <a:t> </a:t>
            </a:r>
            <a:r>
              <a:rPr lang="ru-RU" sz="2800" b="1" dirty="0" err="1">
                <a:solidFill>
                  <a:srgbClr val="0000CC"/>
                </a:solidFill>
                <a:latin typeface="Times New Roman" panose="02020603050405020304" pitchFamily="18" charset="0"/>
                <a:cs typeface="Times New Roman" panose="02020603050405020304" pitchFamily="18" charset="0"/>
              </a:rPr>
              <a:t>дитини</a:t>
            </a:r>
            <a:r>
              <a:rPr lang="ru-RU" sz="2800" b="1" dirty="0">
                <a:solidFill>
                  <a:srgbClr val="0000CC"/>
                </a:solidFill>
                <a:latin typeface="Times New Roman" panose="02020603050405020304" pitchFamily="18" charset="0"/>
                <a:cs typeface="Times New Roman" panose="02020603050405020304" pitchFamily="18" charset="0"/>
              </a:rPr>
              <a:t>», </a:t>
            </a:r>
          </a:p>
          <a:p>
            <a:r>
              <a:rPr lang="ru-RU" sz="2800" b="1" dirty="0">
                <a:solidFill>
                  <a:srgbClr val="0000CC"/>
                </a:solidFill>
                <a:latin typeface="Times New Roman" panose="02020603050405020304" pitchFamily="18" charset="0"/>
                <a:cs typeface="Times New Roman" panose="02020603050405020304" pitchFamily="18" charset="0"/>
              </a:rPr>
              <a:t>«</a:t>
            </a:r>
            <a:r>
              <a:rPr lang="ru-RU" sz="2800" b="1" dirty="0" err="1">
                <a:solidFill>
                  <a:srgbClr val="0000CC"/>
                </a:solidFill>
                <a:latin typeface="Times New Roman" panose="02020603050405020304" pitchFamily="18" charset="0"/>
                <a:cs typeface="Times New Roman" panose="02020603050405020304" pitchFamily="18" charset="0"/>
              </a:rPr>
              <a:t>Дитина</a:t>
            </a:r>
            <a:r>
              <a:rPr lang="ru-RU" sz="2800" b="1" dirty="0">
                <a:solidFill>
                  <a:srgbClr val="0000CC"/>
                </a:solidFill>
                <a:latin typeface="Times New Roman" panose="02020603050405020304" pitchFamily="18" charset="0"/>
                <a:cs typeface="Times New Roman" panose="02020603050405020304" pitchFamily="18" charset="0"/>
              </a:rPr>
              <a:t> у </a:t>
            </a:r>
            <a:r>
              <a:rPr lang="ru-RU" sz="2800" b="1" dirty="0" err="1">
                <a:solidFill>
                  <a:srgbClr val="0000CC"/>
                </a:solidFill>
                <a:latin typeface="Times New Roman" panose="02020603050405020304" pitchFamily="18" charset="0"/>
                <a:cs typeface="Times New Roman" panose="02020603050405020304" pitchFamily="18" charset="0"/>
              </a:rPr>
              <a:t>світі</a:t>
            </a:r>
            <a:r>
              <a:rPr lang="ru-RU" sz="2800" b="1" dirty="0">
                <a:solidFill>
                  <a:srgbClr val="0000CC"/>
                </a:solidFill>
                <a:latin typeface="Times New Roman" panose="02020603050405020304" pitchFamily="18" charset="0"/>
                <a:cs typeface="Times New Roman" panose="02020603050405020304" pitchFamily="18" charset="0"/>
              </a:rPr>
              <a:t> </a:t>
            </a:r>
            <a:r>
              <a:rPr lang="ru-RU" sz="2800" b="1" dirty="0" err="1">
                <a:solidFill>
                  <a:srgbClr val="0000CC"/>
                </a:solidFill>
                <a:latin typeface="Times New Roman" panose="02020603050405020304" pitchFamily="18" charset="0"/>
                <a:cs typeface="Times New Roman" panose="02020603050405020304" pitchFamily="18" charset="0"/>
              </a:rPr>
              <a:t>мистецтва</a:t>
            </a:r>
            <a:r>
              <a:rPr lang="ru-RU" sz="2800" dirty="0">
                <a:latin typeface="Times New Roman" panose="02020603050405020304" pitchFamily="18" charset="0"/>
                <a:cs typeface="Times New Roman" panose="02020603050405020304" pitchFamily="18" charset="0"/>
              </a:rPr>
              <a:t>».</a:t>
            </a:r>
            <a:endParaRPr lang="uk-UA" sz="2800" dirty="0">
              <a:latin typeface="Times New Roman" panose="02020603050405020304" pitchFamily="18" charset="0"/>
              <a:cs typeface="Times New Roman" panose="02020603050405020304" pitchFamily="18" charset="0"/>
            </a:endParaRPr>
          </a:p>
        </p:txBody>
      </p:sp>
      <p:pic>
        <p:nvPicPr>
          <p:cNvPr id="3" name="Рисунок 2">
            <a:extLst>
              <a:ext uri="{FF2B5EF4-FFF2-40B4-BE49-F238E27FC236}">
                <a16:creationId xmlns:a16="http://schemas.microsoft.com/office/drawing/2014/main" id="{E8EDD0E6-DDEC-4E02-BD95-64E1AAE5C411}"/>
              </a:ext>
            </a:extLst>
          </p:cNvPr>
          <p:cNvPicPr>
            <a:picLocks noChangeAspect="1"/>
          </p:cNvPicPr>
          <p:nvPr/>
        </p:nvPicPr>
        <p:blipFill>
          <a:blip r:embed="rId2"/>
          <a:stretch>
            <a:fillRect/>
          </a:stretch>
        </p:blipFill>
        <p:spPr>
          <a:xfrm>
            <a:off x="6189045" y="1116531"/>
            <a:ext cx="2887578" cy="4138863"/>
          </a:xfrm>
          <a:prstGeom prst="rect">
            <a:avLst/>
          </a:prstGeom>
        </p:spPr>
      </p:pic>
    </p:spTree>
    <p:extLst>
      <p:ext uri="{BB962C8B-B14F-4D97-AF65-F5344CB8AC3E}">
        <p14:creationId xmlns:p14="http://schemas.microsoft.com/office/powerpoint/2010/main" val="1431293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BD4DA40-16AE-48F3-97AE-9955BD4AC67D}"/>
              </a:ext>
            </a:extLst>
          </p:cNvPr>
          <p:cNvSpPr/>
          <p:nvPr/>
        </p:nvSpPr>
        <p:spPr>
          <a:xfrm>
            <a:off x="308008" y="269507"/>
            <a:ext cx="6549992" cy="6124754"/>
          </a:xfrm>
          <a:prstGeom prst="rect">
            <a:avLst/>
          </a:prstGeom>
        </p:spPr>
        <p:txBody>
          <a:bodyPr wrap="square">
            <a:spAutoFit/>
          </a:bodyPr>
          <a:lstStyle/>
          <a:p>
            <a:r>
              <a:rPr lang="uk-UA" sz="2800" b="1" dirty="0">
                <a:solidFill>
                  <a:srgbClr val="0000CC"/>
                </a:solidFill>
                <a:latin typeface="Times New Roman" panose="02020603050405020304" pitchFamily="18" charset="0"/>
                <a:cs typeface="Times New Roman" panose="02020603050405020304" pitchFamily="18" charset="0"/>
              </a:rPr>
              <a:t>Заклад дошкільної освіти самостійно визначає форми організації освітнього процесу. Освітні напрями визначають зміст роботи закладу дошкільної освіти через організацію педагогом базових (основних) видів діяльності: спеціально організована навчальна діяльність (заняття); ігрова діяльність; самостійна діяльність дітей (художня, рухова, мовленнєва, ігрова, трудова, дослідницька та ін.);</a:t>
            </a:r>
          </a:p>
          <a:p>
            <a:r>
              <a:rPr lang="uk-UA" sz="2800" b="1" dirty="0">
                <a:solidFill>
                  <a:srgbClr val="0000CC"/>
                </a:solidFill>
                <a:latin typeface="Times New Roman" panose="02020603050405020304" pitchFamily="18" charset="0"/>
                <a:cs typeface="Times New Roman" panose="02020603050405020304" pitchFamily="18" charset="0"/>
              </a:rPr>
              <a:t> індивідуальна робота; </a:t>
            </a:r>
          </a:p>
          <a:p>
            <a:r>
              <a:rPr lang="uk-UA" sz="2800" b="1" dirty="0">
                <a:solidFill>
                  <a:srgbClr val="0000CC"/>
                </a:solidFill>
                <a:latin typeface="Times New Roman" panose="02020603050405020304" pitchFamily="18" charset="0"/>
                <a:cs typeface="Times New Roman" panose="02020603050405020304" pitchFamily="18" charset="0"/>
              </a:rPr>
              <a:t>спостереження; екскурсії, походи; свята та розваги, гуртки тощо.</a:t>
            </a:r>
            <a:r>
              <a:rPr lang="uk-UA" sz="2800" dirty="0">
                <a:latin typeface="Times New Roman" panose="02020603050405020304" pitchFamily="18" charset="0"/>
                <a:cs typeface="Times New Roman" panose="02020603050405020304" pitchFamily="18" charset="0"/>
              </a:rPr>
              <a:t> </a:t>
            </a:r>
          </a:p>
        </p:txBody>
      </p:sp>
      <p:pic>
        <p:nvPicPr>
          <p:cNvPr id="3" name="Рисунок 2">
            <a:extLst>
              <a:ext uri="{FF2B5EF4-FFF2-40B4-BE49-F238E27FC236}">
                <a16:creationId xmlns:a16="http://schemas.microsoft.com/office/drawing/2014/main" id="{98FB2407-484D-4265-9204-FACE2BB0718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53074" y="97978"/>
            <a:ext cx="2290926" cy="3059107"/>
          </a:xfrm>
          <a:prstGeom prst="rect">
            <a:avLst/>
          </a:prstGeom>
        </p:spPr>
      </p:pic>
      <p:pic>
        <p:nvPicPr>
          <p:cNvPr id="4" name="Рисунок 3">
            <a:extLst>
              <a:ext uri="{FF2B5EF4-FFF2-40B4-BE49-F238E27FC236}">
                <a16:creationId xmlns:a16="http://schemas.microsoft.com/office/drawing/2014/main" id="{2D1CDD42-CD61-461A-87DD-436F2180652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64942" y="4215865"/>
            <a:ext cx="1771049" cy="2544156"/>
          </a:xfrm>
          <a:prstGeom prst="rect">
            <a:avLst/>
          </a:prstGeom>
        </p:spPr>
      </p:pic>
    </p:spTree>
    <p:extLst>
      <p:ext uri="{BB962C8B-B14F-4D97-AF65-F5344CB8AC3E}">
        <p14:creationId xmlns:p14="http://schemas.microsoft.com/office/powerpoint/2010/main" val="18359498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EA0BC3E9-0902-488A-8D6D-58C375F248FF}"/>
              </a:ext>
            </a:extLst>
          </p:cNvPr>
          <p:cNvSpPr/>
          <p:nvPr/>
        </p:nvSpPr>
        <p:spPr>
          <a:xfrm>
            <a:off x="202129" y="247132"/>
            <a:ext cx="8797491" cy="954107"/>
          </a:xfrm>
          <a:prstGeom prst="rect">
            <a:avLst/>
          </a:prstGeom>
        </p:spPr>
        <p:txBody>
          <a:bodyPr wrap="square">
            <a:spAutoFit/>
          </a:bodyPr>
          <a:lstStyle/>
          <a:p>
            <a:r>
              <a:rPr lang="ru-RU" sz="2800" b="1" dirty="0" err="1">
                <a:solidFill>
                  <a:srgbClr val="0000CC"/>
                </a:solidFill>
                <a:latin typeface="Times New Roman" panose="02020603050405020304" pitchFamily="18" charset="0"/>
                <a:cs typeface="Times New Roman" panose="02020603050405020304" pitchFamily="18" charset="0"/>
              </a:rPr>
              <a:t>Які</a:t>
            </a:r>
            <a:r>
              <a:rPr lang="ru-RU" sz="2800" b="1" dirty="0">
                <a:solidFill>
                  <a:srgbClr val="0000CC"/>
                </a:solidFill>
                <a:latin typeface="Times New Roman" panose="02020603050405020304" pitchFamily="18" charset="0"/>
                <a:cs typeface="Times New Roman" panose="02020603050405020304" pitchFamily="18" charset="0"/>
              </a:rPr>
              <a:t> ж </a:t>
            </a:r>
            <a:r>
              <a:rPr lang="ru-RU" sz="2800" b="1" dirty="0" err="1">
                <a:solidFill>
                  <a:srgbClr val="0000CC"/>
                </a:solidFill>
                <a:latin typeface="Times New Roman" panose="02020603050405020304" pitchFamily="18" charset="0"/>
                <a:cs typeface="Times New Roman" panose="02020603050405020304" pitchFamily="18" charset="0"/>
              </a:rPr>
              <a:t>методи</a:t>
            </a:r>
            <a:r>
              <a:rPr lang="ru-RU" sz="2800" b="1" dirty="0">
                <a:solidFill>
                  <a:srgbClr val="0000CC"/>
                </a:solidFill>
                <a:latin typeface="Times New Roman" panose="02020603050405020304" pitchFamily="18" charset="0"/>
                <a:cs typeface="Times New Roman" panose="02020603050405020304" pitchFamily="18" charset="0"/>
              </a:rPr>
              <a:t> </a:t>
            </a:r>
            <a:r>
              <a:rPr lang="ru-RU" sz="2800" b="1" dirty="0" err="1">
                <a:solidFill>
                  <a:srgbClr val="0000CC"/>
                </a:solidFill>
                <a:latin typeface="Times New Roman" panose="02020603050405020304" pitchFamily="18" charset="0"/>
                <a:cs typeface="Times New Roman" panose="02020603050405020304" pitchFamily="18" charset="0"/>
              </a:rPr>
              <a:t>збору</a:t>
            </a:r>
            <a:r>
              <a:rPr lang="ru-RU" sz="2800" b="1" dirty="0">
                <a:solidFill>
                  <a:srgbClr val="0000CC"/>
                </a:solidFill>
                <a:latin typeface="Times New Roman" panose="02020603050405020304" pitchFamily="18" charset="0"/>
                <a:cs typeface="Times New Roman" panose="02020603050405020304" pitchFamily="18" charset="0"/>
              </a:rPr>
              <a:t> </a:t>
            </a:r>
            <a:r>
              <a:rPr lang="ru-RU" sz="2800" b="1" dirty="0" err="1">
                <a:solidFill>
                  <a:srgbClr val="0000CC"/>
                </a:solidFill>
                <a:latin typeface="Times New Roman" panose="02020603050405020304" pitchFamily="18" charset="0"/>
                <a:cs typeface="Times New Roman" panose="02020603050405020304" pitchFamily="18" charset="0"/>
              </a:rPr>
              <a:t>інформації</a:t>
            </a:r>
            <a:r>
              <a:rPr lang="ru-RU" sz="2800" b="1" dirty="0">
                <a:solidFill>
                  <a:srgbClr val="0000CC"/>
                </a:solidFill>
                <a:latin typeface="Times New Roman" panose="02020603050405020304" pitchFamily="18" charset="0"/>
                <a:cs typeface="Times New Roman" panose="02020603050405020304" pitchFamily="18" charset="0"/>
              </a:rPr>
              <a:t> </a:t>
            </a:r>
            <a:r>
              <a:rPr lang="ru-RU" sz="2800" b="1" dirty="0" err="1">
                <a:solidFill>
                  <a:srgbClr val="0000CC"/>
                </a:solidFill>
                <a:latin typeface="Times New Roman" panose="02020603050405020304" pitchFamily="18" charset="0"/>
                <a:cs typeface="Times New Roman" panose="02020603050405020304" pitchFamily="18" charset="0"/>
              </a:rPr>
              <a:t>використати</a:t>
            </a:r>
            <a:r>
              <a:rPr lang="ru-RU" sz="2800" b="1" dirty="0">
                <a:solidFill>
                  <a:srgbClr val="0000CC"/>
                </a:solidFill>
                <a:latin typeface="Times New Roman" panose="02020603050405020304" pitchFamily="18" charset="0"/>
                <a:cs typeface="Times New Roman" panose="02020603050405020304" pitchFamily="18" charset="0"/>
              </a:rPr>
              <a:t> для </a:t>
            </a:r>
            <a:r>
              <a:rPr lang="ru-RU" sz="2800" b="1" dirty="0" err="1">
                <a:solidFill>
                  <a:srgbClr val="0000CC"/>
                </a:solidFill>
                <a:latin typeface="Times New Roman" panose="02020603050405020304" pitchFamily="18" charset="0"/>
                <a:cs typeface="Times New Roman" panose="02020603050405020304" pitchFamily="18" charset="0"/>
              </a:rPr>
              <a:t>вивчення</a:t>
            </a:r>
            <a:r>
              <a:rPr lang="ru-RU" sz="2800" b="1" dirty="0">
                <a:solidFill>
                  <a:srgbClr val="0000CC"/>
                </a:solidFill>
                <a:latin typeface="Times New Roman" panose="02020603050405020304" pitchFamily="18" charset="0"/>
                <a:cs typeface="Times New Roman" panose="02020603050405020304" pitchFamily="18" charset="0"/>
              </a:rPr>
              <a:t> </a:t>
            </a:r>
            <a:r>
              <a:rPr lang="ru-RU" sz="2800" b="1" dirty="0" err="1">
                <a:solidFill>
                  <a:srgbClr val="0000CC"/>
                </a:solidFill>
                <a:latin typeface="Times New Roman" panose="02020603050405020304" pitchFamily="18" charset="0"/>
                <a:cs typeface="Times New Roman" panose="02020603050405020304" pitchFamily="18" charset="0"/>
              </a:rPr>
              <a:t>індикатора</a:t>
            </a:r>
            <a:r>
              <a:rPr lang="ru-RU" sz="2800" b="1" dirty="0">
                <a:solidFill>
                  <a:srgbClr val="0000CC"/>
                </a:solidFill>
                <a:latin typeface="Times New Roman" panose="02020603050405020304" pitchFamily="18" charset="0"/>
                <a:cs typeface="Times New Roman" panose="02020603050405020304" pitchFamily="18" charset="0"/>
              </a:rPr>
              <a:t> 2.1.1.2 ?</a:t>
            </a:r>
            <a:endParaRPr lang="uk-UA" sz="2800" b="1" dirty="0">
              <a:solidFill>
                <a:srgbClr val="0000CC"/>
              </a:solidFill>
              <a:latin typeface="Times New Roman" panose="02020603050405020304" pitchFamily="18" charset="0"/>
              <a:cs typeface="Times New Roman" panose="02020603050405020304" pitchFamily="18" charset="0"/>
            </a:endParaRPr>
          </a:p>
        </p:txBody>
      </p:sp>
      <p:sp>
        <p:nvSpPr>
          <p:cNvPr id="3" name="Прямокутник 2">
            <a:extLst>
              <a:ext uri="{FF2B5EF4-FFF2-40B4-BE49-F238E27FC236}">
                <a16:creationId xmlns:a16="http://schemas.microsoft.com/office/drawing/2014/main" id="{EFF7E7C7-E692-4B63-B471-B336FD3890C2}"/>
              </a:ext>
            </a:extLst>
          </p:cNvPr>
          <p:cNvSpPr/>
          <p:nvPr/>
        </p:nvSpPr>
        <p:spPr>
          <a:xfrm>
            <a:off x="392797" y="1854725"/>
            <a:ext cx="4693910" cy="4524315"/>
          </a:xfrm>
          <a:prstGeom prst="rect">
            <a:avLst/>
          </a:prstGeom>
        </p:spPr>
        <p:txBody>
          <a:bodyPr wrap="square">
            <a:spAutoFit/>
          </a:bodyPr>
          <a:lstStyle/>
          <a:p>
            <a:r>
              <a:rPr lang="uk-UA" sz="2400" b="1" i="1" dirty="0">
                <a:solidFill>
                  <a:srgbClr val="0000CC"/>
                </a:solidFill>
                <a:latin typeface="Times New Roman" panose="02020603050405020304" pitchFamily="18" charset="0"/>
                <a:cs typeface="Times New Roman" panose="02020603050405020304" pitchFamily="18" charset="0"/>
              </a:rPr>
              <a:t>Інформацію для його оцінювання можна отримати з таких джерел: заходи освітнього процесу, методичні заходи для педагогів і батьків; ділова документація — плани роботи закладу, плани освітнього процесу, статистичні звіти, протоколи, фінансові документи тощо; учасники освітнього процесу, їхня різнопланова діяльність. </a:t>
            </a:r>
          </a:p>
        </p:txBody>
      </p:sp>
      <p:pic>
        <p:nvPicPr>
          <p:cNvPr id="4" name="Рисунок 3">
            <a:extLst>
              <a:ext uri="{FF2B5EF4-FFF2-40B4-BE49-F238E27FC236}">
                <a16:creationId xmlns:a16="http://schemas.microsoft.com/office/drawing/2014/main" id="{B62EC767-92D8-4A22-8019-3F189CB7405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6448926" y="984154"/>
            <a:ext cx="2088683" cy="2569945"/>
          </a:xfrm>
          <a:prstGeom prst="rect">
            <a:avLst/>
          </a:prstGeom>
        </p:spPr>
      </p:pic>
      <p:pic>
        <p:nvPicPr>
          <p:cNvPr id="5" name="Рисунок 4">
            <a:extLst>
              <a:ext uri="{FF2B5EF4-FFF2-40B4-BE49-F238E27FC236}">
                <a16:creationId xmlns:a16="http://schemas.microsoft.com/office/drawing/2014/main" id="{BBD24D49-1560-46C8-980E-9598BE6CCE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329583" y="2874344"/>
            <a:ext cx="1670037" cy="2308324"/>
          </a:xfrm>
          <a:prstGeom prst="rect">
            <a:avLst/>
          </a:prstGeom>
        </p:spPr>
      </p:pic>
      <p:pic>
        <p:nvPicPr>
          <p:cNvPr id="6" name="Рисунок 5">
            <a:extLst>
              <a:ext uri="{FF2B5EF4-FFF2-40B4-BE49-F238E27FC236}">
                <a16:creationId xmlns:a16="http://schemas.microsoft.com/office/drawing/2014/main" id="{74CC4832-1C0D-4E62-8F2F-ED82DE63E881}"/>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086708" y="3541634"/>
            <a:ext cx="1800414" cy="1552575"/>
          </a:xfrm>
          <a:prstGeom prst="rect">
            <a:avLst/>
          </a:prstGeom>
        </p:spPr>
      </p:pic>
      <p:pic>
        <p:nvPicPr>
          <p:cNvPr id="7" name="Рисунок 6">
            <a:extLst>
              <a:ext uri="{FF2B5EF4-FFF2-40B4-BE49-F238E27FC236}">
                <a16:creationId xmlns:a16="http://schemas.microsoft.com/office/drawing/2014/main" id="{DF7310C3-ADE9-44D5-93FF-0FBA6130E06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48927" y="3515126"/>
            <a:ext cx="1540042" cy="1847850"/>
          </a:xfrm>
          <a:prstGeom prst="rect">
            <a:avLst/>
          </a:prstGeom>
        </p:spPr>
      </p:pic>
    </p:spTree>
    <p:extLst>
      <p:ext uri="{BB962C8B-B14F-4D97-AF65-F5344CB8AC3E}">
        <p14:creationId xmlns:p14="http://schemas.microsoft.com/office/powerpoint/2010/main" val="32341372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D11A24A6-A728-483B-83C6-664AF1B611AF}"/>
              </a:ext>
            </a:extLst>
          </p:cNvPr>
          <p:cNvSpPr/>
          <p:nvPr/>
        </p:nvSpPr>
        <p:spPr>
          <a:xfrm>
            <a:off x="303196" y="192036"/>
            <a:ext cx="3816417" cy="5970865"/>
          </a:xfrm>
          <a:prstGeom prst="rect">
            <a:avLst/>
          </a:prstGeom>
        </p:spPr>
        <p:txBody>
          <a:bodyPr wrap="square">
            <a:spAutoFit/>
          </a:bodyPr>
          <a:lstStyle/>
          <a:p>
            <a:r>
              <a:rPr lang="uk-UA" sz="2800" b="1" dirty="0">
                <a:solidFill>
                  <a:srgbClr val="0000CC"/>
                </a:solidFill>
                <a:latin typeface="Times New Roman" panose="02020603050405020304" pitchFamily="18" charset="0"/>
                <a:cs typeface="Times New Roman" panose="02020603050405020304" pitchFamily="18" charset="0"/>
              </a:rPr>
              <a:t>Індикатор 2.1.1.3. </a:t>
            </a:r>
          </a:p>
          <a:p>
            <a:r>
              <a:rPr lang="uk-UA" sz="2400" b="1" i="1" dirty="0">
                <a:solidFill>
                  <a:srgbClr val="0000CC"/>
                </a:solidFill>
                <a:latin typeface="Times New Roman" panose="02020603050405020304" pitchFamily="18" charset="0"/>
                <a:cs typeface="Times New Roman" panose="02020603050405020304" pitchFamily="18" charset="0"/>
              </a:rPr>
              <a:t>У закладі дошкільної освіти створюються  умови для реалізації варіативної складової БКДО, для впровадження додаткових організаційних форм освітнього процесу–гуртки, студії, секції (за згодою батьків та з урахуванням індивідуальних особливостей здобувачів дошкільної освіти)</a:t>
            </a:r>
          </a:p>
          <a:p>
            <a:endParaRPr lang="uk-UA" dirty="0"/>
          </a:p>
        </p:txBody>
      </p:sp>
      <p:sp>
        <p:nvSpPr>
          <p:cNvPr id="4" name="Прямокутник 3">
            <a:extLst>
              <a:ext uri="{FF2B5EF4-FFF2-40B4-BE49-F238E27FC236}">
                <a16:creationId xmlns:a16="http://schemas.microsoft.com/office/drawing/2014/main" id="{F155A6AC-B2FB-4591-9264-A6A462F6F9F9}"/>
              </a:ext>
            </a:extLst>
          </p:cNvPr>
          <p:cNvSpPr/>
          <p:nvPr/>
        </p:nvSpPr>
        <p:spPr>
          <a:xfrm>
            <a:off x="4550342" y="192036"/>
            <a:ext cx="4572000" cy="5262979"/>
          </a:xfrm>
          <a:prstGeom prst="rect">
            <a:avLst/>
          </a:prstGeom>
        </p:spPr>
        <p:txBody>
          <a:bodyPr>
            <a:spAutoFit/>
          </a:bodyPr>
          <a:lstStyle/>
          <a:p>
            <a:r>
              <a:rPr lang="uk-UA" sz="2000" b="1" dirty="0">
                <a:solidFill>
                  <a:srgbClr val="0000CC"/>
                </a:solidFill>
                <a:latin typeface="Times New Roman" panose="02020603050405020304" pitchFamily="18" charset="0"/>
                <a:cs typeface="Times New Roman" panose="02020603050405020304" pitchFamily="18" charset="0"/>
              </a:rPr>
              <a:t> </a:t>
            </a:r>
            <a:r>
              <a:rPr lang="uk-UA" sz="2400" b="1" i="1" dirty="0">
                <a:solidFill>
                  <a:srgbClr val="0000CC"/>
                </a:solidFill>
                <a:latin typeface="Times New Roman" panose="02020603050405020304" pitchFamily="18" charset="0"/>
                <a:cs typeface="Times New Roman" panose="02020603050405020304" pitchFamily="18" charset="0"/>
              </a:rPr>
              <a:t>З   метою реалізації варіативної  частини БКДО  у ЗДО  можна вводити додаткові освітні послуги, які не визначені БКДО, лише за згодою батьків дитини або законних представників дитини. Це здійснюється за рахунок коштів батьків, фізичних та юридичних осіб на основі угоди між батьками та закладом у межах гранично допустимого навантаження дитини. </a:t>
            </a:r>
          </a:p>
        </p:txBody>
      </p:sp>
      <p:sp>
        <p:nvSpPr>
          <p:cNvPr id="5" name="Прямокутник 4">
            <a:extLst>
              <a:ext uri="{FF2B5EF4-FFF2-40B4-BE49-F238E27FC236}">
                <a16:creationId xmlns:a16="http://schemas.microsoft.com/office/drawing/2014/main" id="{01A20393-7517-4E45-A091-E1FAD7799970}"/>
              </a:ext>
            </a:extLst>
          </p:cNvPr>
          <p:cNvSpPr/>
          <p:nvPr/>
        </p:nvSpPr>
        <p:spPr>
          <a:xfrm>
            <a:off x="1145406" y="5839735"/>
            <a:ext cx="7445141" cy="954107"/>
          </a:xfrm>
          <a:prstGeom prst="rect">
            <a:avLst/>
          </a:prstGeom>
        </p:spPr>
        <p:txBody>
          <a:bodyPr wrap="square">
            <a:spAutoFit/>
          </a:bodyPr>
          <a:lstStyle/>
          <a:p>
            <a:r>
              <a:rPr lang="ru-RU" sz="2800" b="1" i="1" dirty="0" err="1">
                <a:solidFill>
                  <a:srgbClr val="0000CC"/>
                </a:solidFill>
                <a:latin typeface="Times New Roman" panose="02020603050405020304" pitchFamily="18" charset="0"/>
                <a:cs typeface="Times New Roman" panose="02020603050405020304" pitchFamily="18" charset="0"/>
              </a:rPr>
              <a:t>Гуртки</a:t>
            </a:r>
            <a:r>
              <a:rPr lang="ru-RU" sz="2800" b="1" i="1" dirty="0">
                <a:solidFill>
                  <a:srgbClr val="0000CC"/>
                </a:solidFill>
                <a:latin typeface="Times New Roman" panose="02020603050405020304" pitchFamily="18" charset="0"/>
                <a:cs typeface="Times New Roman" panose="02020603050405020304" pitchFamily="18" charset="0"/>
              </a:rPr>
              <a:t> (</a:t>
            </a:r>
            <a:r>
              <a:rPr lang="ru-RU" sz="2800" b="1" i="1" dirty="0" err="1">
                <a:solidFill>
                  <a:srgbClr val="0000CC"/>
                </a:solidFill>
                <a:latin typeface="Times New Roman" panose="02020603050405020304" pitchFamily="18" charset="0"/>
                <a:cs typeface="Times New Roman" panose="02020603050405020304" pitchFamily="18" charset="0"/>
              </a:rPr>
              <a:t>студії</a:t>
            </a:r>
            <a:r>
              <a:rPr lang="ru-RU" sz="2800" b="1" i="1" dirty="0">
                <a:solidFill>
                  <a:srgbClr val="0000CC"/>
                </a:solidFill>
                <a:latin typeface="Times New Roman" panose="02020603050405020304" pitchFamily="18" charset="0"/>
                <a:cs typeface="Times New Roman" panose="02020603050405020304" pitchFamily="18" charset="0"/>
              </a:rPr>
              <a:t>, </a:t>
            </a:r>
            <a:r>
              <a:rPr lang="ru-RU" sz="2800" b="1" i="1" dirty="0" err="1">
                <a:solidFill>
                  <a:srgbClr val="0000CC"/>
                </a:solidFill>
                <a:latin typeface="Times New Roman" panose="02020603050405020304" pitchFamily="18" charset="0"/>
                <a:cs typeface="Times New Roman" panose="02020603050405020304" pitchFamily="18" charset="0"/>
              </a:rPr>
              <a:t>секції</a:t>
            </a:r>
            <a:r>
              <a:rPr lang="ru-RU" sz="2800" b="1" i="1" dirty="0">
                <a:solidFill>
                  <a:srgbClr val="0000CC"/>
                </a:solidFill>
                <a:latin typeface="Times New Roman" panose="02020603050405020304" pitchFamily="18" charset="0"/>
                <a:cs typeface="Times New Roman" panose="02020603050405020304" pitchFamily="18" charset="0"/>
              </a:rPr>
              <a:t>) — </a:t>
            </a:r>
            <a:r>
              <a:rPr lang="ru-RU" sz="2800" b="1" i="1" dirty="0" err="1">
                <a:solidFill>
                  <a:srgbClr val="0000CC"/>
                </a:solidFill>
                <a:latin typeface="Times New Roman" panose="02020603050405020304" pitchFamily="18" charset="0"/>
                <a:cs typeface="Times New Roman" panose="02020603050405020304" pitchFamily="18" charset="0"/>
              </a:rPr>
              <a:t>додаткова</a:t>
            </a:r>
            <a:r>
              <a:rPr lang="ru-RU" sz="2800" b="1" i="1" dirty="0">
                <a:solidFill>
                  <a:srgbClr val="0000CC"/>
                </a:solidFill>
                <a:latin typeface="Times New Roman" panose="02020603050405020304" pitchFamily="18" charset="0"/>
                <a:cs typeface="Times New Roman" panose="02020603050405020304" pitchFamily="18" charset="0"/>
              </a:rPr>
              <a:t> </a:t>
            </a:r>
            <a:r>
              <a:rPr lang="ru-RU" sz="2800" b="1" i="1" dirty="0" err="1">
                <a:solidFill>
                  <a:srgbClr val="0000CC"/>
                </a:solidFill>
                <a:latin typeface="Times New Roman" panose="02020603050405020304" pitchFamily="18" charset="0"/>
                <a:cs typeface="Times New Roman" panose="02020603050405020304" pitchFamily="18" charset="0"/>
              </a:rPr>
              <a:t>організаційна</a:t>
            </a:r>
            <a:r>
              <a:rPr lang="ru-RU" sz="2800" b="1" i="1" dirty="0">
                <a:solidFill>
                  <a:srgbClr val="0000CC"/>
                </a:solidFill>
                <a:latin typeface="Times New Roman" panose="02020603050405020304" pitchFamily="18" charset="0"/>
                <a:cs typeface="Times New Roman" panose="02020603050405020304" pitchFamily="18" charset="0"/>
              </a:rPr>
              <a:t> форма </a:t>
            </a:r>
            <a:r>
              <a:rPr lang="ru-RU" sz="2800" b="1" i="1" dirty="0" err="1">
                <a:solidFill>
                  <a:srgbClr val="0000CC"/>
                </a:solidFill>
                <a:latin typeface="Times New Roman" panose="02020603050405020304" pitchFamily="18" charset="0"/>
                <a:cs typeface="Times New Roman" panose="02020603050405020304" pitchFamily="18" charset="0"/>
              </a:rPr>
              <a:t>освітнього</a:t>
            </a:r>
            <a:r>
              <a:rPr lang="ru-RU" sz="2800" b="1" i="1" dirty="0">
                <a:solidFill>
                  <a:srgbClr val="0000CC"/>
                </a:solidFill>
                <a:latin typeface="Times New Roman" panose="02020603050405020304" pitchFamily="18" charset="0"/>
                <a:cs typeface="Times New Roman" panose="02020603050405020304" pitchFamily="18" charset="0"/>
              </a:rPr>
              <a:t> </a:t>
            </a:r>
            <a:r>
              <a:rPr lang="ru-RU" sz="2800" b="1" i="1" dirty="0" err="1">
                <a:solidFill>
                  <a:srgbClr val="0000CC"/>
                </a:solidFill>
                <a:latin typeface="Times New Roman" panose="02020603050405020304" pitchFamily="18" charset="0"/>
                <a:cs typeface="Times New Roman" panose="02020603050405020304" pitchFamily="18" charset="0"/>
              </a:rPr>
              <a:t>процесу</a:t>
            </a:r>
            <a:r>
              <a:rPr lang="ru-RU" sz="2800" b="1" i="1" dirty="0">
                <a:solidFill>
                  <a:srgbClr val="0000CC"/>
                </a:solidFill>
                <a:latin typeface="Times New Roman" panose="02020603050405020304" pitchFamily="18" charset="0"/>
                <a:cs typeface="Times New Roman" panose="02020603050405020304" pitchFamily="18" charset="0"/>
              </a:rPr>
              <a:t>. </a:t>
            </a:r>
            <a:endParaRPr lang="uk-UA" sz="2800" b="1" i="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96632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4CEA7629-89AC-4D56-AE07-FB2DBB415590}"/>
              </a:ext>
            </a:extLst>
          </p:cNvPr>
          <p:cNvSpPr/>
          <p:nvPr/>
        </p:nvSpPr>
        <p:spPr>
          <a:xfrm>
            <a:off x="259882" y="181889"/>
            <a:ext cx="6020602" cy="2000548"/>
          </a:xfrm>
          <a:prstGeom prst="rect">
            <a:avLst/>
          </a:prstGeom>
        </p:spPr>
        <p:txBody>
          <a:bodyPr wrap="square">
            <a:spAutoFit/>
          </a:bodyPr>
          <a:lstStyle/>
          <a:p>
            <a:r>
              <a:rPr lang="uk-UA" sz="2800" b="1" dirty="0">
                <a:solidFill>
                  <a:srgbClr val="0000CC"/>
                </a:solidFill>
                <a:latin typeface="Times New Roman" panose="02020603050405020304" pitchFamily="18" charset="0"/>
                <a:cs typeface="Times New Roman" panose="02020603050405020304" pitchFamily="18" charset="0"/>
              </a:rPr>
              <a:t>Критерій 2.1.2.</a:t>
            </a:r>
          </a:p>
          <a:p>
            <a:r>
              <a:rPr lang="uk-UA" dirty="0">
                <a:latin typeface="Times New Roman" panose="02020603050405020304" pitchFamily="18" charset="0"/>
                <a:cs typeface="Times New Roman" panose="02020603050405020304" pitchFamily="18" charset="0"/>
              </a:rPr>
              <a:t> </a:t>
            </a:r>
            <a:r>
              <a:rPr lang="uk-UA" sz="2400" b="1" i="1" dirty="0">
                <a:solidFill>
                  <a:srgbClr val="0000CC"/>
                </a:solidFill>
                <a:latin typeface="Times New Roman" panose="02020603050405020304" pitchFamily="18" charset="0"/>
                <a:cs typeface="Times New Roman" panose="02020603050405020304" pitchFamily="18" charset="0"/>
              </a:rPr>
              <a:t>У закладі дошкільної освіти здійснюється внутрішній моніторинг розвитку </a:t>
            </a:r>
            <a:r>
              <a:rPr lang="uk-UA" sz="2400" b="1" i="1" dirty="0" err="1">
                <a:solidFill>
                  <a:srgbClr val="0000CC"/>
                </a:solidFill>
                <a:latin typeface="Times New Roman" panose="02020603050405020304" pitchFamily="18" charset="0"/>
                <a:cs typeface="Times New Roman" panose="02020603050405020304" pitchFamily="18" charset="0"/>
              </a:rPr>
              <a:t>компетентностей</a:t>
            </a:r>
            <a:r>
              <a:rPr lang="uk-UA" sz="2400" b="1" i="1" dirty="0">
                <a:solidFill>
                  <a:srgbClr val="0000CC"/>
                </a:solidFill>
                <a:latin typeface="Times New Roman" panose="02020603050405020304" pitchFamily="18" charset="0"/>
                <a:cs typeface="Times New Roman" panose="02020603050405020304" pitchFamily="18" charset="0"/>
              </a:rPr>
              <a:t> здобувачів дошкільної освіти</a:t>
            </a:r>
          </a:p>
        </p:txBody>
      </p:sp>
      <p:sp>
        <p:nvSpPr>
          <p:cNvPr id="3" name="Прямокутник 2">
            <a:extLst>
              <a:ext uri="{FF2B5EF4-FFF2-40B4-BE49-F238E27FC236}">
                <a16:creationId xmlns:a16="http://schemas.microsoft.com/office/drawing/2014/main" id="{C9220D71-5A0A-4535-9D9F-F2F62C252C06}"/>
              </a:ext>
            </a:extLst>
          </p:cNvPr>
          <p:cNvSpPr/>
          <p:nvPr/>
        </p:nvSpPr>
        <p:spPr>
          <a:xfrm>
            <a:off x="611204" y="2319739"/>
            <a:ext cx="7921592" cy="4154984"/>
          </a:xfrm>
          <a:prstGeom prst="rect">
            <a:avLst/>
          </a:prstGeom>
        </p:spPr>
        <p:txBody>
          <a:bodyPr wrap="square">
            <a:spAutoFit/>
          </a:bodyPr>
          <a:lstStyle/>
          <a:p>
            <a:r>
              <a:rPr lang="uk-UA" sz="2400" b="1" i="1" dirty="0">
                <a:solidFill>
                  <a:srgbClr val="0000CC"/>
                </a:solidFill>
                <a:latin typeface="Times New Roman" panose="02020603050405020304" pitchFamily="18" charset="0"/>
                <a:cs typeface="Times New Roman" panose="02020603050405020304" pitchFamily="18" charset="0"/>
              </a:rPr>
              <a:t>Необхідність проведення моніторингових досліджень у закладі з питань якості та здійснення внутрішнього моніторингу розвитку </a:t>
            </a:r>
            <a:r>
              <a:rPr lang="uk-UA" sz="2400" b="1" i="1" dirty="0" err="1">
                <a:solidFill>
                  <a:srgbClr val="0000CC"/>
                </a:solidFill>
                <a:latin typeface="Times New Roman" panose="02020603050405020304" pitchFamily="18" charset="0"/>
                <a:cs typeface="Times New Roman" panose="02020603050405020304" pitchFamily="18" charset="0"/>
              </a:rPr>
              <a:t>компетентностей</a:t>
            </a:r>
            <a:r>
              <a:rPr lang="uk-UA" sz="2400" b="1" i="1" dirty="0">
                <a:solidFill>
                  <a:srgbClr val="0000CC"/>
                </a:solidFill>
                <a:latin typeface="Times New Roman" panose="02020603050405020304" pitchFamily="18" charset="0"/>
                <a:cs typeface="Times New Roman" panose="02020603050405020304" pitchFamily="18" charset="0"/>
              </a:rPr>
              <a:t> дітей не викликає сумніву. У тексті БКДО зазначено, що «дошкільний вік є фундаментом розвитку базових </a:t>
            </a:r>
            <a:r>
              <a:rPr lang="uk-UA" sz="2400" b="1" i="1" dirty="0" err="1">
                <a:solidFill>
                  <a:srgbClr val="0000CC"/>
                </a:solidFill>
                <a:latin typeface="Times New Roman" panose="02020603050405020304" pitchFamily="18" charset="0"/>
                <a:cs typeface="Times New Roman" panose="02020603050405020304" pitchFamily="18" charset="0"/>
              </a:rPr>
              <a:t>компетентностей</a:t>
            </a:r>
            <a:r>
              <a:rPr lang="uk-UA" sz="2400" b="1" i="1" dirty="0">
                <a:solidFill>
                  <a:srgbClr val="0000CC"/>
                </a:solidFill>
                <a:latin typeface="Times New Roman" panose="02020603050405020304" pitchFamily="18" charset="0"/>
                <a:cs typeface="Times New Roman" panose="02020603050405020304" pitchFamily="18" charset="0"/>
              </a:rPr>
              <a:t> і навичок, необхідних людині протягом життя. Він передбачає </a:t>
            </a:r>
            <a:r>
              <a:rPr lang="uk-UA" sz="2400" b="1" i="1" dirty="0" err="1">
                <a:solidFill>
                  <a:srgbClr val="0000CC"/>
                </a:solidFill>
                <a:latin typeface="Times New Roman" panose="02020603050405020304" pitchFamily="18" charset="0"/>
                <a:cs typeface="Times New Roman" panose="02020603050405020304" pitchFamily="18" charset="0"/>
              </a:rPr>
              <a:t>взаємодоповнювальний</a:t>
            </a:r>
            <a:r>
              <a:rPr lang="uk-UA" sz="2400" b="1" i="1" dirty="0">
                <a:solidFill>
                  <a:srgbClr val="0000CC"/>
                </a:solidFill>
                <a:latin typeface="Times New Roman" panose="02020603050405020304" pitchFamily="18" charset="0"/>
                <a:cs typeface="Times New Roman" panose="02020603050405020304" pitchFamily="18" charset="0"/>
              </a:rPr>
              <a:t> розвиток емоційних, інтелектуальних, вольових якостей та процесів, досягнення відповідної до цього віку психофізіологічної / тілесної та психологічної зрілості.</a:t>
            </a:r>
          </a:p>
        </p:txBody>
      </p:sp>
      <p:pic>
        <p:nvPicPr>
          <p:cNvPr id="4" name="Рисунок 3">
            <a:extLst>
              <a:ext uri="{FF2B5EF4-FFF2-40B4-BE49-F238E27FC236}">
                <a16:creationId xmlns:a16="http://schemas.microsoft.com/office/drawing/2014/main" id="{0ED4335E-37CF-47DE-A324-BEB3DA329E2E}"/>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280484" y="181889"/>
            <a:ext cx="2671011" cy="2137850"/>
          </a:xfrm>
          <a:prstGeom prst="rect">
            <a:avLst/>
          </a:prstGeom>
        </p:spPr>
      </p:pic>
    </p:spTree>
    <p:extLst>
      <p:ext uri="{BB962C8B-B14F-4D97-AF65-F5344CB8AC3E}">
        <p14:creationId xmlns:p14="http://schemas.microsoft.com/office/powerpoint/2010/main" val="4150304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CAEC7246-9EA2-4D9D-A2B2-4CD5084EB197}"/>
              </a:ext>
            </a:extLst>
          </p:cNvPr>
          <p:cNvSpPr/>
          <p:nvPr/>
        </p:nvSpPr>
        <p:spPr>
          <a:xfrm>
            <a:off x="115503" y="231006"/>
            <a:ext cx="8268101" cy="5632311"/>
          </a:xfrm>
          <a:prstGeom prst="rect">
            <a:avLst/>
          </a:prstGeom>
          <a:pattFill prst="lgConfetti">
            <a:fgClr>
              <a:schemeClr val="accent3">
                <a:lumMod val="20000"/>
                <a:lumOff val="80000"/>
              </a:schemeClr>
            </a:fgClr>
            <a:bgClr>
              <a:schemeClr val="bg1"/>
            </a:bgClr>
          </a:pattFill>
        </p:spPr>
        <p:txBody>
          <a:bodyPr wrap="square">
            <a:spAutoFit/>
          </a:bodyPr>
          <a:lstStyle/>
          <a:p>
            <a:r>
              <a:rPr lang="uk-UA" sz="3600" b="1" i="1" dirty="0">
                <a:solidFill>
                  <a:srgbClr val="0000CC"/>
                </a:solidFill>
                <a:latin typeface="Times New Roman" panose="02020603050405020304" pitchFamily="18" charset="0"/>
                <a:cs typeface="Times New Roman" panose="02020603050405020304" pitchFamily="18" charset="0"/>
              </a:rPr>
              <a:t>Методичні рекомендації з питань формування внутрішньої системи забезпечення якості освіти у закладах дошкільної освіти визначають орієнтовні 2 вимоги, </a:t>
            </a:r>
          </a:p>
          <a:p>
            <a:r>
              <a:rPr lang="uk-UA" sz="3600" b="1" i="1" dirty="0">
                <a:solidFill>
                  <a:srgbClr val="0000CC"/>
                </a:solidFill>
                <a:latin typeface="Times New Roman" panose="02020603050405020304" pitchFamily="18" charset="0"/>
                <a:cs typeface="Times New Roman" panose="02020603050405020304" pitchFamily="18" charset="0"/>
              </a:rPr>
              <a:t>3 критерії та 6 індикаторів для </a:t>
            </a:r>
            <a:r>
              <a:rPr lang="uk-UA" sz="3600" b="1" i="1" dirty="0" err="1">
                <a:solidFill>
                  <a:srgbClr val="0000CC"/>
                </a:solidFill>
                <a:latin typeface="Times New Roman" panose="02020603050405020304" pitchFamily="18" charset="0"/>
                <a:cs typeface="Times New Roman" panose="02020603050405020304" pitchFamily="18" charset="0"/>
              </a:rPr>
              <a:t>самооцінювання</a:t>
            </a:r>
            <a:r>
              <a:rPr lang="uk-UA" sz="3600" b="1" i="1" dirty="0">
                <a:solidFill>
                  <a:srgbClr val="0000CC"/>
                </a:solidFill>
                <a:latin typeface="Times New Roman" panose="02020603050405020304" pitchFamily="18" charset="0"/>
                <a:cs typeface="Times New Roman" panose="02020603050405020304" pitchFamily="18" charset="0"/>
              </a:rPr>
              <a:t> </a:t>
            </a:r>
          </a:p>
          <a:p>
            <a:r>
              <a:rPr lang="uk-UA" sz="3600" b="1" i="1" dirty="0">
                <a:solidFill>
                  <a:srgbClr val="0000CC"/>
                </a:solidFill>
                <a:latin typeface="Times New Roman" panose="02020603050405020304" pitchFamily="18" charset="0"/>
                <a:cs typeface="Times New Roman" panose="02020603050405020304" pitchFamily="18" charset="0"/>
              </a:rPr>
              <a:t>організації </a:t>
            </a:r>
          </a:p>
          <a:p>
            <a:r>
              <a:rPr lang="uk-UA" sz="3600" b="1" i="1" dirty="0">
                <a:solidFill>
                  <a:srgbClr val="0000CC"/>
                </a:solidFill>
                <a:latin typeface="Times New Roman" panose="02020603050405020304" pitchFamily="18" charset="0"/>
                <a:cs typeface="Times New Roman" panose="02020603050405020304" pitchFamily="18" charset="0"/>
              </a:rPr>
              <a:t> освітнього  процесу </a:t>
            </a:r>
          </a:p>
          <a:p>
            <a:r>
              <a:rPr lang="uk-UA" sz="3600" b="1" i="1" dirty="0">
                <a:solidFill>
                  <a:srgbClr val="0000CC"/>
                </a:solidFill>
                <a:latin typeface="Times New Roman" panose="02020603050405020304" pitchFamily="18" charset="0"/>
                <a:cs typeface="Times New Roman" panose="02020603050405020304" pitchFamily="18" charset="0"/>
              </a:rPr>
              <a:t>закладу дошкільної освіти. </a:t>
            </a:r>
          </a:p>
        </p:txBody>
      </p:sp>
      <p:pic>
        <p:nvPicPr>
          <p:cNvPr id="3" name="Рисунок 2">
            <a:extLst>
              <a:ext uri="{FF2B5EF4-FFF2-40B4-BE49-F238E27FC236}">
                <a16:creationId xmlns:a16="http://schemas.microsoft.com/office/drawing/2014/main" id="{7CC48D5E-2731-42D9-B9DB-FB61D29BE87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40404" y="3678210"/>
            <a:ext cx="3046974" cy="1713424"/>
          </a:xfrm>
          <a:prstGeom prst="rect">
            <a:avLst/>
          </a:prstGeom>
        </p:spPr>
      </p:pic>
    </p:spTree>
    <p:extLst>
      <p:ext uri="{BB962C8B-B14F-4D97-AF65-F5344CB8AC3E}">
        <p14:creationId xmlns:p14="http://schemas.microsoft.com/office/powerpoint/2010/main" val="2260289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F562863C-A2C7-4A5E-BE00-06B692672448}"/>
              </a:ext>
            </a:extLst>
          </p:cNvPr>
          <p:cNvSpPr/>
          <p:nvPr/>
        </p:nvSpPr>
        <p:spPr>
          <a:xfrm>
            <a:off x="67377" y="809095"/>
            <a:ext cx="9009246" cy="5447645"/>
          </a:xfrm>
          <a:prstGeom prst="rect">
            <a:avLst/>
          </a:prstGeom>
        </p:spPr>
        <p:txBody>
          <a:bodyPr wrap="square">
            <a:spAutoFit/>
          </a:bodyPr>
          <a:lstStyle/>
          <a:p>
            <a:r>
              <a:rPr lang="uk-UA" sz="2400" b="1" dirty="0">
                <a:solidFill>
                  <a:srgbClr val="0000CC"/>
                </a:solidFill>
                <a:latin typeface="Times New Roman" panose="02020603050405020304" pitchFamily="18" charset="0"/>
                <a:cs typeface="Times New Roman" panose="02020603050405020304" pitchFamily="18" charset="0"/>
              </a:rPr>
              <a:t>Вивчення освітнього процесу -  </a:t>
            </a:r>
          </a:p>
          <a:p>
            <a:r>
              <a:rPr lang="uk-UA" sz="2400" b="1" dirty="0">
                <a:solidFill>
                  <a:srgbClr val="0000CC"/>
                </a:solidFill>
                <a:latin typeface="Times New Roman" panose="02020603050405020304" pitchFamily="18" charset="0"/>
                <a:cs typeface="Times New Roman" panose="02020603050405020304" pitchFamily="18" charset="0"/>
              </a:rPr>
              <a:t> звична щоденна справа адміністрації закладу.</a:t>
            </a:r>
          </a:p>
          <a:p>
            <a:r>
              <a:rPr lang="uk-UA" sz="2400" b="1" dirty="0">
                <a:solidFill>
                  <a:srgbClr val="0000CC"/>
                </a:solidFill>
                <a:latin typeface="Times New Roman" panose="02020603050405020304" pitchFamily="18" charset="0"/>
                <a:cs typeface="Times New Roman" panose="02020603050405020304" pitchFamily="18" charset="0"/>
              </a:rPr>
              <a:t> Система внутрішнього контролю  укладається щороку, щомісяця/щотижня. </a:t>
            </a:r>
          </a:p>
          <a:p>
            <a:r>
              <a:rPr lang="uk-UA" sz="2400" b="1" dirty="0">
                <a:solidFill>
                  <a:srgbClr val="0000CC"/>
                </a:solidFill>
                <a:latin typeface="Times New Roman" panose="02020603050405020304" pitchFamily="18" charset="0"/>
                <a:cs typeface="Times New Roman" panose="02020603050405020304" pitchFamily="18" charset="0"/>
              </a:rPr>
              <a:t>Що зробити. </a:t>
            </a:r>
          </a:p>
          <a:p>
            <a:r>
              <a:rPr lang="uk-UA" sz="2000" b="1" dirty="0">
                <a:solidFill>
                  <a:srgbClr val="0000CC"/>
                </a:solidFill>
                <a:latin typeface="Times New Roman" panose="02020603050405020304" pitchFamily="18" charset="0"/>
                <a:cs typeface="Times New Roman" panose="02020603050405020304" pitchFamily="18" charset="0"/>
              </a:rPr>
              <a:t>Вивчіть організаційні етапи проведення внутрішнього моніторингу розвитку </a:t>
            </a:r>
            <a:r>
              <a:rPr lang="uk-UA" sz="2000" b="1" dirty="0" err="1">
                <a:solidFill>
                  <a:srgbClr val="0000CC"/>
                </a:solidFill>
                <a:latin typeface="Times New Roman" panose="02020603050405020304" pitchFamily="18" charset="0"/>
                <a:cs typeface="Times New Roman" panose="02020603050405020304" pitchFamily="18" charset="0"/>
              </a:rPr>
              <a:t>компетентностей</a:t>
            </a:r>
            <a:r>
              <a:rPr lang="uk-UA" sz="2000" b="1" dirty="0">
                <a:solidFill>
                  <a:srgbClr val="0000CC"/>
                </a:solidFill>
                <a:latin typeface="Times New Roman" panose="02020603050405020304" pitchFamily="18" charset="0"/>
                <a:cs typeface="Times New Roman" panose="02020603050405020304" pitchFamily="18" charset="0"/>
              </a:rPr>
              <a:t> дітей:</a:t>
            </a:r>
          </a:p>
          <a:p>
            <a:r>
              <a:rPr lang="uk-UA" sz="2000" b="1" dirty="0">
                <a:solidFill>
                  <a:srgbClr val="0000CC"/>
                </a:solidFill>
                <a:latin typeface="Times New Roman" panose="02020603050405020304" pitchFamily="18" charset="0"/>
                <a:cs typeface="Times New Roman" panose="02020603050405020304" pitchFamily="18" charset="0"/>
              </a:rPr>
              <a:t>-	цілепокладання та планування дослідження, створення групи моніторингу; </a:t>
            </a:r>
          </a:p>
          <a:p>
            <a:r>
              <a:rPr lang="uk-UA" sz="2000" b="1" dirty="0">
                <a:solidFill>
                  <a:srgbClr val="0000CC"/>
                </a:solidFill>
                <a:latin typeface="Times New Roman" panose="02020603050405020304" pitchFamily="18" charset="0"/>
                <a:cs typeface="Times New Roman" panose="02020603050405020304" pitchFamily="18" charset="0"/>
              </a:rPr>
              <a:t>-	добирання діагностичного інструментарію, складання програми, наказу; </a:t>
            </a:r>
          </a:p>
          <a:p>
            <a:r>
              <a:rPr lang="uk-UA" sz="2000" b="1" dirty="0">
                <a:solidFill>
                  <a:srgbClr val="0000CC"/>
                </a:solidFill>
                <a:latin typeface="Times New Roman" panose="02020603050405020304" pitchFamily="18" charset="0"/>
                <a:cs typeface="Times New Roman" panose="02020603050405020304" pitchFamily="18" charset="0"/>
              </a:rPr>
              <a:t>-	проведення дослідження, обробка результатів (математична статистика); </a:t>
            </a:r>
          </a:p>
          <a:p>
            <a:r>
              <a:rPr lang="uk-UA" sz="2000" b="1" dirty="0">
                <a:solidFill>
                  <a:srgbClr val="0000CC"/>
                </a:solidFill>
                <a:latin typeface="Times New Roman" panose="02020603050405020304" pitchFamily="18" charset="0"/>
                <a:cs typeface="Times New Roman" panose="02020603050405020304" pitchFamily="18" charset="0"/>
              </a:rPr>
              <a:t>-	аналіз та інтерпретація результатів; </a:t>
            </a:r>
          </a:p>
          <a:p>
            <a:r>
              <a:rPr lang="uk-UA" sz="2000" b="1" dirty="0">
                <a:solidFill>
                  <a:srgbClr val="0000CC"/>
                </a:solidFill>
                <a:latin typeface="Times New Roman" panose="02020603050405020304" pitchFamily="18" charset="0"/>
                <a:cs typeface="Times New Roman" panose="02020603050405020304" pitchFamily="18" charset="0"/>
              </a:rPr>
              <a:t>-	прийняття управлінських рішень щодо роботи з дітьми та корекції освітнього процесу. </a:t>
            </a:r>
          </a:p>
        </p:txBody>
      </p:sp>
      <p:pic>
        <p:nvPicPr>
          <p:cNvPr id="3" name="Рисунок 2">
            <a:extLst>
              <a:ext uri="{FF2B5EF4-FFF2-40B4-BE49-F238E27FC236}">
                <a16:creationId xmlns:a16="http://schemas.microsoft.com/office/drawing/2014/main" id="{0EBCCE52-653D-4659-B9A6-037DE0A8F42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631806" y="105879"/>
            <a:ext cx="2237273" cy="1472664"/>
          </a:xfrm>
          <a:prstGeom prst="rect">
            <a:avLst/>
          </a:prstGeom>
        </p:spPr>
      </p:pic>
    </p:spTree>
    <p:extLst>
      <p:ext uri="{BB962C8B-B14F-4D97-AF65-F5344CB8AC3E}">
        <p14:creationId xmlns:p14="http://schemas.microsoft.com/office/powerpoint/2010/main" val="2308235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F2559F2-C771-4BAF-BB0D-536DA53423B6}"/>
              </a:ext>
            </a:extLst>
          </p:cNvPr>
          <p:cNvSpPr/>
          <p:nvPr/>
        </p:nvSpPr>
        <p:spPr>
          <a:xfrm>
            <a:off x="245444" y="126272"/>
            <a:ext cx="8783053" cy="2246769"/>
          </a:xfrm>
          <a:prstGeom prst="rect">
            <a:avLst/>
          </a:prstGeom>
        </p:spPr>
        <p:txBody>
          <a:bodyPr wrap="square">
            <a:spAutoFit/>
          </a:bodyPr>
          <a:lstStyle/>
          <a:p>
            <a:r>
              <a:rPr lang="uk-UA" sz="2800" b="1" dirty="0">
                <a:solidFill>
                  <a:srgbClr val="0000CC"/>
                </a:solidFill>
                <a:latin typeface="Times New Roman" panose="02020603050405020304" pitchFamily="18" charset="0"/>
                <a:cs typeface="Times New Roman" panose="02020603050405020304" pitchFamily="18" charset="0"/>
              </a:rPr>
              <a:t>У системі дошкільної освіти вивчення результатів освіти дитини необхідно здійснювати за всіма освітніми напрямами БКДО, для чого необхідно використати інструментарій, який найбільше відповідає таким вимогам: </a:t>
            </a:r>
          </a:p>
        </p:txBody>
      </p:sp>
      <p:sp>
        <p:nvSpPr>
          <p:cNvPr id="3" name="Прямокутник 2">
            <a:extLst>
              <a:ext uri="{FF2B5EF4-FFF2-40B4-BE49-F238E27FC236}">
                <a16:creationId xmlns:a16="http://schemas.microsoft.com/office/drawing/2014/main" id="{E1F14341-357B-4D89-BC75-0DF4DC83DBD7}"/>
              </a:ext>
            </a:extLst>
          </p:cNvPr>
          <p:cNvSpPr/>
          <p:nvPr/>
        </p:nvSpPr>
        <p:spPr>
          <a:xfrm>
            <a:off x="245445" y="2373041"/>
            <a:ext cx="8653110" cy="4154984"/>
          </a:xfrm>
          <a:prstGeom prst="rect">
            <a:avLst/>
          </a:prstGeom>
        </p:spPr>
        <p:txBody>
          <a:bodyPr wrap="square">
            <a:spAutoFit/>
          </a:bodyPr>
          <a:lstStyle/>
          <a:p>
            <a:r>
              <a:rPr lang="uk-UA" dirty="0"/>
              <a:t>-	</a:t>
            </a:r>
            <a:r>
              <a:rPr lang="uk-UA" sz="2400" b="1" i="1" dirty="0">
                <a:solidFill>
                  <a:srgbClr val="0000CC"/>
                </a:solidFill>
                <a:latin typeface="Times New Roman" panose="02020603050405020304" pitchFamily="18" charset="0"/>
                <a:cs typeface="Times New Roman" panose="02020603050405020304" pitchFamily="18" charset="0"/>
              </a:rPr>
              <a:t>дає змогу отримати об’єктивну інформацію про всебічний розвиток дитини; </a:t>
            </a:r>
          </a:p>
          <a:p>
            <a:r>
              <a:rPr lang="uk-UA" sz="2400" b="1" i="1" dirty="0">
                <a:solidFill>
                  <a:srgbClr val="0000CC"/>
                </a:solidFill>
                <a:latin typeface="Times New Roman" panose="02020603050405020304" pitchFamily="18" charset="0"/>
                <a:cs typeface="Times New Roman" panose="02020603050405020304" pitchFamily="18" charset="0"/>
              </a:rPr>
              <a:t>-	не вимагає довготривалих процедур тестування дитини, побудований на методі довготривалого </a:t>
            </a:r>
            <a:r>
              <a:rPr lang="uk-UA" sz="2400" b="1" i="1" dirty="0" err="1">
                <a:solidFill>
                  <a:srgbClr val="0000CC"/>
                </a:solidFill>
                <a:latin typeface="Times New Roman" panose="02020603050405020304" pitchFamily="18" charset="0"/>
                <a:cs typeface="Times New Roman" panose="02020603050405020304" pitchFamily="18" charset="0"/>
              </a:rPr>
              <a:t>лонгітюдного</a:t>
            </a:r>
            <a:r>
              <a:rPr lang="uk-UA" sz="2400" b="1" i="1" dirty="0">
                <a:solidFill>
                  <a:srgbClr val="0000CC"/>
                </a:solidFill>
                <a:latin typeface="Times New Roman" panose="02020603050405020304" pitchFamily="18" charset="0"/>
                <a:cs typeface="Times New Roman" panose="02020603050405020304" pitchFamily="18" charset="0"/>
              </a:rPr>
              <a:t> спостереження за динамікою розвитку дитини і порівняння її поточних результатів у часі; </a:t>
            </a:r>
          </a:p>
          <a:p>
            <a:r>
              <a:rPr lang="uk-UA" sz="2400" b="1" i="1" dirty="0">
                <a:solidFill>
                  <a:srgbClr val="0000CC"/>
                </a:solidFill>
                <a:latin typeface="Times New Roman" panose="02020603050405020304" pitchFamily="18" charset="0"/>
                <a:cs typeface="Times New Roman" panose="02020603050405020304" pitchFamily="18" charset="0"/>
              </a:rPr>
              <a:t>-	залучає до вивчення розвитку дитини одночасно педагогів і батьків як партнерів у наданні дошкільної освіти дітям;</a:t>
            </a:r>
          </a:p>
          <a:p>
            <a:r>
              <a:rPr lang="uk-UA" sz="2400" b="1" i="1" dirty="0">
                <a:solidFill>
                  <a:srgbClr val="0000CC"/>
                </a:solidFill>
                <a:latin typeface="Times New Roman" panose="02020603050405020304" pitchFamily="18" charset="0"/>
                <a:cs typeface="Times New Roman" panose="02020603050405020304" pitchFamily="18" charset="0"/>
              </a:rPr>
              <a:t>-	надає можливості для аналізу результатів розвитку дитини та прийняття управлінських рішень про подальші перспективи її успішного навчання і виховання </a:t>
            </a:r>
          </a:p>
        </p:txBody>
      </p:sp>
    </p:spTree>
    <p:extLst>
      <p:ext uri="{BB962C8B-B14F-4D97-AF65-F5344CB8AC3E}">
        <p14:creationId xmlns:p14="http://schemas.microsoft.com/office/powerpoint/2010/main" val="973466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873E4647-E2B0-41CC-BC51-6BE694841195}"/>
              </a:ext>
            </a:extLst>
          </p:cNvPr>
          <p:cNvSpPr/>
          <p:nvPr/>
        </p:nvSpPr>
        <p:spPr>
          <a:xfrm>
            <a:off x="86627" y="192504"/>
            <a:ext cx="8422106" cy="2677656"/>
          </a:xfrm>
          <a:prstGeom prst="rect">
            <a:avLst/>
          </a:prstGeom>
        </p:spPr>
        <p:txBody>
          <a:bodyPr wrap="square">
            <a:spAutoFit/>
          </a:bodyPr>
          <a:lstStyle/>
          <a:p>
            <a:r>
              <a:rPr lang="uk-UA" sz="2400" b="1" dirty="0">
                <a:solidFill>
                  <a:srgbClr val="0000CC"/>
                </a:solidFill>
                <a:latin typeface="Times New Roman" panose="02020603050405020304" pitchFamily="18" charset="0"/>
                <a:cs typeface="Times New Roman" panose="02020603050405020304" pitchFamily="18" charset="0"/>
              </a:rPr>
              <a:t>Програма моніторингу, перелік діагностичного інструментарію дослідження розвитку </a:t>
            </a:r>
            <a:r>
              <a:rPr lang="uk-UA" sz="2400" b="1" dirty="0" err="1">
                <a:solidFill>
                  <a:srgbClr val="0000CC"/>
                </a:solidFill>
                <a:latin typeface="Times New Roman" panose="02020603050405020304" pitchFamily="18" charset="0"/>
                <a:cs typeface="Times New Roman" panose="02020603050405020304" pitchFamily="18" charset="0"/>
              </a:rPr>
              <a:t>компетентностей</a:t>
            </a:r>
            <a:r>
              <a:rPr lang="uk-UA" sz="2400" b="1" dirty="0">
                <a:solidFill>
                  <a:srgbClr val="0000CC"/>
                </a:solidFill>
                <a:latin typeface="Times New Roman" panose="02020603050405020304" pitchFamily="18" charset="0"/>
                <a:cs typeface="Times New Roman" panose="02020603050405020304" pitchFamily="18" charset="0"/>
              </a:rPr>
              <a:t> вихованців  розробляються робочою групою з моніторингу, обговорюються  на засіданні</a:t>
            </a:r>
          </a:p>
          <a:p>
            <a:r>
              <a:rPr lang="uk-UA" sz="2400" b="1" dirty="0">
                <a:solidFill>
                  <a:srgbClr val="0000CC"/>
                </a:solidFill>
                <a:latin typeface="Times New Roman" panose="02020603050405020304" pitchFamily="18" charset="0"/>
                <a:cs typeface="Times New Roman" panose="02020603050405020304" pitchFamily="18" charset="0"/>
              </a:rPr>
              <a:t> педагогічної ради, схвалюються</a:t>
            </a:r>
          </a:p>
          <a:p>
            <a:r>
              <a:rPr lang="uk-UA" sz="2400" b="1" dirty="0">
                <a:solidFill>
                  <a:srgbClr val="0000CC"/>
                </a:solidFill>
                <a:latin typeface="Times New Roman" panose="02020603050405020304" pitchFamily="18" charset="0"/>
                <a:cs typeface="Times New Roman" panose="02020603050405020304" pitchFamily="18" charset="0"/>
              </a:rPr>
              <a:t>її рішенням, вводяться</a:t>
            </a:r>
          </a:p>
          <a:p>
            <a:r>
              <a:rPr lang="uk-UA" sz="2400" b="1" dirty="0">
                <a:solidFill>
                  <a:srgbClr val="0000CC"/>
                </a:solidFill>
                <a:latin typeface="Times New Roman" panose="02020603050405020304" pitchFamily="18" charset="0"/>
                <a:cs typeface="Times New Roman" panose="02020603050405020304" pitchFamily="18" charset="0"/>
              </a:rPr>
              <a:t> в дію наказом керівника.</a:t>
            </a:r>
          </a:p>
        </p:txBody>
      </p:sp>
      <p:sp>
        <p:nvSpPr>
          <p:cNvPr id="3" name="Прямокутник 2">
            <a:extLst>
              <a:ext uri="{FF2B5EF4-FFF2-40B4-BE49-F238E27FC236}">
                <a16:creationId xmlns:a16="http://schemas.microsoft.com/office/drawing/2014/main" id="{521DE10B-7E0A-478D-A83B-49EC5D275E87}"/>
              </a:ext>
            </a:extLst>
          </p:cNvPr>
          <p:cNvSpPr/>
          <p:nvPr/>
        </p:nvSpPr>
        <p:spPr>
          <a:xfrm>
            <a:off x="317634" y="2996733"/>
            <a:ext cx="8335478" cy="3539430"/>
          </a:xfrm>
          <a:prstGeom prst="rect">
            <a:avLst/>
          </a:prstGeom>
        </p:spPr>
        <p:txBody>
          <a:bodyPr wrap="square">
            <a:spAutoFit/>
          </a:bodyPr>
          <a:lstStyle/>
          <a:p>
            <a:r>
              <a:rPr lang="uk-UA" sz="2800" b="1" i="1" dirty="0">
                <a:solidFill>
                  <a:srgbClr val="0000CC"/>
                </a:solidFill>
                <a:latin typeface="Times New Roman" panose="02020603050405020304" pitchFamily="18" charset="0"/>
                <a:cs typeface="Times New Roman" panose="02020603050405020304" pitchFamily="18" charset="0"/>
              </a:rPr>
              <a:t>Виокремлюють такі види моніторингу: за етапами — вхідний, проміжний, </a:t>
            </a:r>
          </a:p>
          <a:p>
            <a:r>
              <a:rPr lang="uk-UA" sz="2800" b="1" i="1" dirty="0">
                <a:solidFill>
                  <a:srgbClr val="0000CC"/>
                </a:solidFill>
                <a:latin typeface="Times New Roman" panose="02020603050405020304" pitchFamily="18" charset="0"/>
                <a:cs typeface="Times New Roman" panose="02020603050405020304" pitchFamily="18" charset="0"/>
              </a:rPr>
              <a:t>підсумковий; </a:t>
            </a:r>
          </a:p>
          <a:p>
            <a:r>
              <a:rPr lang="uk-UA" sz="2800" b="1" i="1" dirty="0">
                <a:solidFill>
                  <a:srgbClr val="0000CC"/>
                </a:solidFill>
                <a:latin typeface="Times New Roman" panose="02020603050405020304" pitchFamily="18" charset="0"/>
                <a:cs typeface="Times New Roman" panose="02020603050405020304" pitchFamily="18" charset="0"/>
              </a:rPr>
              <a:t>за частотою процедур — періодичний, систематичний; за організаційними формами — індивідуальний, фронтальний, груповий; за характером відношень — зовнішній, самоаналіз, взаємоконтроль.</a:t>
            </a:r>
          </a:p>
        </p:txBody>
      </p:sp>
      <p:pic>
        <p:nvPicPr>
          <p:cNvPr id="4" name="Рисунок 3">
            <a:extLst>
              <a:ext uri="{FF2B5EF4-FFF2-40B4-BE49-F238E27FC236}">
                <a16:creationId xmlns:a16="http://schemas.microsoft.com/office/drawing/2014/main" id="{23D8E3BC-8708-4E69-A57B-95FE40153E6F}"/>
              </a:ext>
            </a:extLst>
          </p:cNvPr>
          <p:cNvPicPr>
            <a:picLocks noChangeAspect="1"/>
          </p:cNvPicPr>
          <p:nvPr/>
        </p:nvPicPr>
        <p:blipFill>
          <a:blip r:embed="rId2"/>
          <a:stretch>
            <a:fillRect/>
          </a:stretch>
        </p:blipFill>
        <p:spPr>
          <a:xfrm>
            <a:off x="5669279" y="1424539"/>
            <a:ext cx="2839453" cy="1572193"/>
          </a:xfrm>
          <a:prstGeom prst="rect">
            <a:avLst/>
          </a:prstGeom>
        </p:spPr>
      </p:pic>
      <p:pic>
        <p:nvPicPr>
          <p:cNvPr id="5" name="Рисунок 4">
            <a:extLst>
              <a:ext uri="{FF2B5EF4-FFF2-40B4-BE49-F238E27FC236}">
                <a16:creationId xmlns:a16="http://schemas.microsoft.com/office/drawing/2014/main" id="{50BE00FA-FE52-4244-B5D9-C1FC81C5C74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844487" y="3556071"/>
            <a:ext cx="1981879" cy="1210377"/>
          </a:xfrm>
          <a:prstGeom prst="rect">
            <a:avLst/>
          </a:prstGeom>
        </p:spPr>
      </p:pic>
    </p:spTree>
    <p:extLst>
      <p:ext uri="{BB962C8B-B14F-4D97-AF65-F5344CB8AC3E}">
        <p14:creationId xmlns:p14="http://schemas.microsoft.com/office/powerpoint/2010/main" val="22330495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C00F3708-C83B-4BC1-8E84-BFCB5E0B5975}"/>
              </a:ext>
            </a:extLst>
          </p:cNvPr>
          <p:cNvSpPr/>
          <p:nvPr/>
        </p:nvSpPr>
        <p:spPr>
          <a:xfrm>
            <a:off x="399448" y="272783"/>
            <a:ext cx="8349916" cy="2308324"/>
          </a:xfrm>
          <a:prstGeom prst="rect">
            <a:avLst/>
          </a:prstGeom>
        </p:spPr>
        <p:txBody>
          <a:bodyPr wrap="square">
            <a:spAutoFit/>
          </a:bodyPr>
          <a:lstStyle/>
          <a:p>
            <a:r>
              <a:rPr lang="uk-UA" sz="2400" b="1" dirty="0">
                <a:solidFill>
                  <a:srgbClr val="0000CC"/>
                </a:solidFill>
                <a:latin typeface="Times New Roman" panose="02020603050405020304" pitchFamily="18" charset="0"/>
                <a:cs typeface="Times New Roman" panose="02020603050405020304" pitchFamily="18" charset="0"/>
              </a:rPr>
              <a:t>Кваліметрія (від латинського </a:t>
            </a:r>
            <a:r>
              <a:rPr lang="en-US" sz="2400" b="1" dirty="0" err="1">
                <a:solidFill>
                  <a:srgbClr val="0000CC"/>
                </a:solidFill>
                <a:latin typeface="Times New Roman" panose="02020603050405020304" pitchFamily="18" charset="0"/>
                <a:cs typeface="Times New Roman" panose="02020603050405020304" pitchFamily="18" charset="0"/>
              </a:rPr>
              <a:t>quales</a:t>
            </a:r>
            <a:r>
              <a:rPr lang="en-US" sz="2400" b="1" dirty="0">
                <a:solidFill>
                  <a:srgbClr val="0000CC"/>
                </a:solidFill>
                <a:latin typeface="Times New Roman" panose="02020603050405020304" pitchFamily="18" charset="0"/>
                <a:cs typeface="Times New Roman" panose="02020603050405020304" pitchFamily="18" charset="0"/>
              </a:rPr>
              <a:t> — </a:t>
            </a:r>
            <a:r>
              <a:rPr lang="uk-UA" sz="2400" b="1" dirty="0">
                <a:solidFill>
                  <a:srgbClr val="0000CC"/>
                </a:solidFill>
                <a:latin typeface="Times New Roman" panose="02020603050405020304" pitchFamily="18" charset="0"/>
                <a:cs typeface="Times New Roman" panose="02020603050405020304" pitchFamily="18" charset="0"/>
              </a:rPr>
              <a:t>якість та древньогрецького </a:t>
            </a:r>
            <a:r>
              <a:rPr lang="el-GR" sz="2400" b="1" dirty="0">
                <a:solidFill>
                  <a:srgbClr val="0000CC"/>
                </a:solidFill>
                <a:latin typeface="Times New Roman" panose="02020603050405020304" pitchFamily="18" charset="0"/>
                <a:cs typeface="Times New Roman" panose="02020603050405020304" pitchFamily="18" charset="0"/>
              </a:rPr>
              <a:t>μετρέω — </a:t>
            </a:r>
            <a:r>
              <a:rPr lang="uk-UA" sz="2400" b="1" dirty="0">
                <a:solidFill>
                  <a:srgbClr val="0000CC"/>
                </a:solidFill>
                <a:latin typeface="Times New Roman" panose="02020603050405020304" pitchFamily="18" charset="0"/>
                <a:cs typeface="Times New Roman" panose="02020603050405020304" pitchFamily="18" charset="0"/>
              </a:rPr>
              <a:t>вимірювати) — це наука про методи кількісного оцінювання якості. Сутність </a:t>
            </a:r>
            <a:r>
              <a:rPr lang="uk-UA" sz="2400" b="1" dirty="0" err="1">
                <a:solidFill>
                  <a:srgbClr val="0000CC"/>
                </a:solidFill>
                <a:latin typeface="Times New Roman" panose="02020603050405020304" pitchFamily="18" charset="0"/>
                <a:cs typeface="Times New Roman" panose="02020603050405020304" pitchFamily="18" charset="0"/>
              </a:rPr>
              <a:t>кваліметричного</a:t>
            </a:r>
            <a:r>
              <a:rPr lang="uk-UA" sz="2400" b="1" dirty="0">
                <a:solidFill>
                  <a:srgbClr val="0000CC"/>
                </a:solidFill>
                <a:latin typeface="Times New Roman" panose="02020603050405020304" pitchFamily="18" charset="0"/>
                <a:cs typeface="Times New Roman" panose="02020603050405020304" pitchFamily="18" charset="0"/>
              </a:rPr>
              <a:t> підходу полягає в тому, що будь-яке якісне явище можна розкласти на фактори та критерії, які дають змогу виміряти й оцінити якість цього явища. </a:t>
            </a:r>
          </a:p>
        </p:txBody>
      </p:sp>
      <p:sp>
        <p:nvSpPr>
          <p:cNvPr id="3" name="Прямокутник 2">
            <a:extLst>
              <a:ext uri="{FF2B5EF4-FFF2-40B4-BE49-F238E27FC236}">
                <a16:creationId xmlns:a16="http://schemas.microsoft.com/office/drawing/2014/main" id="{ECA68BEA-7E3D-42B5-8F33-59013B394014}"/>
              </a:ext>
            </a:extLst>
          </p:cNvPr>
          <p:cNvSpPr/>
          <p:nvPr/>
        </p:nvSpPr>
        <p:spPr>
          <a:xfrm>
            <a:off x="2437599" y="3234088"/>
            <a:ext cx="6208293" cy="2677656"/>
          </a:xfrm>
          <a:prstGeom prst="rect">
            <a:avLst/>
          </a:prstGeom>
        </p:spPr>
        <p:txBody>
          <a:bodyPr wrap="square">
            <a:spAutoFit/>
          </a:bodyPr>
          <a:lstStyle/>
          <a:p>
            <a:r>
              <a:rPr lang="uk-UA" sz="2400" b="1" dirty="0">
                <a:solidFill>
                  <a:srgbClr val="0033CC"/>
                </a:solidFill>
                <a:latin typeface="Times New Roman" panose="02020603050405020304" pitchFamily="18" charset="0"/>
                <a:cs typeface="Times New Roman" panose="02020603050405020304" pitchFamily="18" charset="0"/>
              </a:rPr>
              <a:t>Електронний варіант книги</a:t>
            </a:r>
          </a:p>
          <a:p>
            <a:r>
              <a:rPr lang="uk-UA" sz="2400" b="1" dirty="0">
                <a:solidFill>
                  <a:srgbClr val="0033CC"/>
                </a:solidFill>
                <a:latin typeface="Times New Roman" panose="02020603050405020304" pitchFamily="18" charset="0"/>
                <a:cs typeface="Times New Roman" panose="02020603050405020304" pitchFamily="18" charset="0"/>
              </a:rPr>
              <a:t> «Моніторинг якості дошкільної освіти: </a:t>
            </a:r>
            <a:r>
              <a:rPr lang="uk-UA" sz="2400" b="1" dirty="0" err="1">
                <a:solidFill>
                  <a:srgbClr val="0033CC"/>
                </a:solidFill>
                <a:latin typeface="Times New Roman" panose="02020603050405020304" pitchFamily="18" charset="0"/>
                <a:cs typeface="Times New Roman" panose="02020603050405020304" pitchFamily="18" charset="0"/>
              </a:rPr>
              <a:t>кваліметричний</a:t>
            </a:r>
            <a:r>
              <a:rPr lang="uk-UA" sz="2400" b="1" dirty="0">
                <a:solidFill>
                  <a:srgbClr val="0033CC"/>
                </a:solidFill>
                <a:latin typeface="Times New Roman" panose="02020603050405020304" pitchFamily="18" charset="0"/>
                <a:cs typeface="Times New Roman" panose="02020603050405020304" pitchFamily="18" charset="0"/>
              </a:rPr>
              <a:t> підхід до оцінки розвитку дитини» міститься на сайті  видавництва </a:t>
            </a:r>
            <a:r>
              <a:rPr lang="en-US" sz="2400" b="1" dirty="0">
                <a:solidFill>
                  <a:srgbClr val="0033CC"/>
                </a:solidFill>
                <a:latin typeface="Times New Roman" panose="02020603050405020304" pitchFamily="18" charset="0"/>
                <a:cs typeface="Times New Roman" panose="02020603050405020304" pitchFamily="18" charset="0"/>
              </a:rPr>
              <a:t>MCFR </a:t>
            </a:r>
            <a:r>
              <a:rPr lang="uk-UA" sz="2400" b="1" dirty="0">
                <a:solidFill>
                  <a:srgbClr val="0033CC"/>
                </a:solidFill>
                <a:latin typeface="Times New Roman" panose="02020603050405020304" pitchFamily="18" charset="0"/>
                <a:cs typeface="Times New Roman" panose="02020603050405020304" pitchFamily="18" charset="0"/>
              </a:rPr>
              <a:t>у розділі «Книги» та доступний передплатникам видання «Вихователь-методист».</a:t>
            </a:r>
          </a:p>
        </p:txBody>
      </p:sp>
      <p:pic>
        <p:nvPicPr>
          <p:cNvPr id="4" name="Рисунок 3">
            <a:extLst>
              <a:ext uri="{FF2B5EF4-FFF2-40B4-BE49-F238E27FC236}">
                <a16:creationId xmlns:a16="http://schemas.microsoft.com/office/drawing/2014/main" id="{E2BB9B40-BE93-4F1E-8234-16FEAD65D0D4}"/>
              </a:ext>
            </a:extLst>
          </p:cNvPr>
          <p:cNvPicPr>
            <a:picLocks noChangeAspect="1"/>
          </p:cNvPicPr>
          <p:nvPr/>
        </p:nvPicPr>
        <p:blipFill>
          <a:blip r:embed="rId2"/>
          <a:stretch>
            <a:fillRect/>
          </a:stretch>
        </p:blipFill>
        <p:spPr>
          <a:xfrm>
            <a:off x="202132" y="2581107"/>
            <a:ext cx="2235468" cy="3330637"/>
          </a:xfrm>
          <a:prstGeom prst="rect">
            <a:avLst/>
          </a:prstGeom>
        </p:spPr>
      </p:pic>
    </p:spTree>
    <p:extLst>
      <p:ext uri="{BB962C8B-B14F-4D97-AF65-F5344CB8AC3E}">
        <p14:creationId xmlns:p14="http://schemas.microsoft.com/office/powerpoint/2010/main" val="22212446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0ACB8511-9A52-43BC-8B78-CCF3585B70C6}"/>
              </a:ext>
            </a:extLst>
          </p:cNvPr>
          <p:cNvSpPr/>
          <p:nvPr/>
        </p:nvSpPr>
        <p:spPr>
          <a:xfrm>
            <a:off x="129940" y="312896"/>
            <a:ext cx="4028173" cy="4770537"/>
          </a:xfrm>
          <a:prstGeom prst="rect">
            <a:avLst/>
          </a:prstGeom>
        </p:spPr>
        <p:txBody>
          <a:bodyPr wrap="square">
            <a:spAutoFit/>
          </a:bodyPr>
          <a:lstStyle/>
          <a:p>
            <a:r>
              <a:rPr lang="uk-UA" sz="2400" b="1" dirty="0">
                <a:solidFill>
                  <a:srgbClr val="0033CC"/>
                </a:solidFill>
                <a:latin typeface="Times New Roman" panose="02020603050405020304" pitchFamily="18" charset="0"/>
                <a:cs typeface="Times New Roman" panose="02020603050405020304" pitchFamily="18" charset="0"/>
              </a:rPr>
              <a:t>Вимога 2.2.</a:t>
            </a:r>
          </a:p>
          <a:p>
            <a:r>
              <a:rPr lang="uk-UA" sz="2800" b="1" i="1" dirty="0">
                <a:solidFill>
                  <a:srgbClr val="0033CC"/>
                </a:solidFill>
                <a:latin typeface="Times New Roman" panose="02020603050405020304" pitchFamily="18" charset="0"/>
                <a:cs typeface="Times New Roman" panose="02020603050405020304" pitchFamily="18" charset="0"/>
              </a:rPr>
              <a:t>Організація життєдіяльності здобувачів дошкільної освіти у закладі</a:t>
            </a:r>
          </a:p>
          <a:p>
            <a:r>
              <a:rPr lang="uk-UA" sz="2800" b="1" i="1" dirty="0">
                <a:solidFill>
                  <a:srgbClr val="0033CC"/>
                </a:solidFill>
                <a:latin typeface="Times New Roman" panose="02020603050405020304" pitchFamily="18" charset="0"/>
                <a:cs typeface="Times New Roman" panose="02020603050405020304" pitchFamily="18" charset="0"/>
              </a:rPr>
              <a:t>Ця вимога має один критерій 2.2.1:</a:t>
            </a:r>
          </a:p>
          <a:p>
            <a:r>
              <a:rPr lang="uk-UA" sz="2800" b="1" i="1" dirty="0">
                <a:solidFill>
                  <a:srgbClr val="0033CC"/>
                </a:solidFill>
                <a:latin typeface="Times New Roman" panose="02020603050405020304" pitchFamily="18" charset="0"/>
                <a:cs typeface="Times New Roman" panose="02020603050405020304" pitchFamily="18" charset="0"/>
              </a:rPr>
              <a:t>«У закладі дошкільної освіти забезпечено дотримання розпорядку дня». </a:t>
            </a:r>
          </a:p>
        </p:txBody>
      </p:sp>
      <p:sp>
        <p:nvSpPr>
          <p:cNvPr id="3" name="Прямокутник 2">
            <a:extLst>
              <a:ext uri="{FF2B5EF4-FFF2-40B4-BE49-F238E27FC236}">
                <a16:creationId xmlns:a16="http://schemas.microsoft.com/office/drawing/2014/main" id="{60608CB8-2EC2-4658-9C0F-45B40B72BCDC}"/>
              </a:ext>
            </a:extLst>
          </p:cNvPr>
          <p:cNvSpPr/>
          <p:nvPr/>
        </p:nvSpPr>
        <p:spPr>
          <a:xfrm>
            <a:off x="4158113" y="197393"/>
            <a:ext cx="4572000" cy="4893647"/>
          </a:xfrm>
          <a:prstGeom prst="rect">
            <a:avLst/>
          </a:prstGeom>
        </p:spPr>
        <p:txBody>
          <a:bodyPr>
            <a:spAutoFit/>
          </a:bodyPr>
          <a:lstStyle/>
          <a:p>
            <a:r>
              <a:rPr lang="uk-UA" sz="2400" b="1" dirty="0">
                <a:solidFill>
                  <a:srgbClr val="0033CC"/>
                </a:solidFill>
                <a:latin typeface="Times New Roman" panose="02020603050405020304" pitchFamily="18" charset="0"/>
                <a:cs typeface="Times New Roman" panose="02020603050405020304" pitchFamily="18" charset="0"/>
              </a:rPr>
              <a:t>Індикатор 2.2.1.1.</a:t>
            </a:r>
          </a:p>
          <a:p>
            <a:r>
              <a:rPr lang="uk-UA" sz="2000" b="1" i="1" dirty="0">
                <a:solidFill>
                  <a:srgbClr val="0033CC"/>
                </a:solidFill>
                <a:latin typeface="Times New Roman" panose="02020603050405020304" pitchFamily="18" charset="0"/>
                <a:cs typeface="Times New Roman" panose="02020603050405020304" pitchFamily="18" charset="0"/>
              </a:rPr>
              <a:t>Розпорядок дня здобувачів дошкільної освіти у вікових групах відповідає гігієнічним нормам </a:t>
            </a:r>
            <a:r>
              <a:rPr lang="uk-UA" sz="2000" b="1" i="1" dirty="0" err="1">
                <a:solidFill>
                  <a:srgbClr val="0033CC"/>
                </a:solidFill>
                <a:latin typeface="Times New Roman" panose="02020603050405020304" pitchFamily="18" charset="0"/>
                <a:cs typeface="Times New Roman" panose="02020603050405020304" pitchFamily="18" charset="0"/>
              </a:rPr>
              <a:t>щод</a:t>
            </a:r>
            <a:r>
              <a:rPr lang="uk-UA" sz="2000" b="1" i="1" dirty="0">
                <a:solidFill>
                  <a:srgbClr val="0033CC"/>
                </a:solidFill>
                <a:latin typeface="Times New Roman" panose="02020603050405020304" pitchFamily="18" charset="0"/>
                <a:cs typeface="Times New Roman" panose="02020603050405020304" pitchFamily="18" charset="0"/>
              </a:rPr>
              <a:t> </a:t>
            </a:r>
            <a:r>
              <a:rPr lang="uk-UA" sz="2000" b="1" i="1" dirty="0" err="1">
                <a:solidFill>
                  <a:srgbClr val="0033CC"/>
                </a:solidFill>
                <a:latin typeface="Times New Roman" panose="02020603050405020304" pitchFamily="18" charset="0"/>
                <a:cs typeface="Times New Roman" panose="02020603050405020304" pitchFamily="18" charset="0"/>
              </a:rPr>
              <a:t>отривалості</a:t>
            </a:r>
            <a:r>
              <a:rPr lang="uk-UA" sz="2000" b="1" i="1" dirty="0">
                <a:solidFill>
                  <a:srgbClr val="0033CC"/>
                </a:solidFill>
                <a:latin typeface="Times New Roman" panose="02020603050405020304" pitchFamily="18" charset="0"/>
                <a:cs typeface="Times New Roman" panose="02020603050405020304" pitchFamily="18" charset="0"/>
              </a:rPr>
              <a:t> сну, організації різними ви дами діяльності та </a:t>
            </a:r>
            <a:r>
              <a:rPr lang="uk-UA" sz="2000" b="1" i="1" dirty="0" err="1">
                <a:solidFill>
                  <a:srgbClr val="0033CC"/>
                </a:solidFill>
                <a:latin typeface="Times New Roman" panose="02020603050405020304" pitchFamily="18" charset="0"/>
                <a:cs typeface="Times New Roman" panose="02020603050405020304" pitchFamily="18" charset="0"/>
              </a:rPr>
              <a:t>відпочинку,у</a:t>
            </a:r>
            <a:r>
              <a:rPr lang="uk-UA" sz="2000" b="1" i="1" dirty="0">
                <a:solidFill>
                  <a:srgbClr val="0033CC"/>
                </a:solidFill>
                <a:latin typeface="Times New Roman" panose="02020603050405020304" pitchFamily="18" charset="0"/>
                <a:cs typeface="Times New Roman" panose="02020603050405020304" pitchFamily="18" charset="0"/>
              </a:rPr>
              <a:t> тому числі навчальних </a:t>
            </a:r>
            <a:r>
              <a:rPr lang="uk-UA" sz="2000" b="1" i="1" dirty="0" err="1">
                <a:solidFill>
                  <a:srgbClr val="0033CC"/>
                </a:solidFill>
                <a:latin typeface="Times New Roman" panose="02020603050405020304" pitchFamily="18" charset="0"/>
                <a:cs typeface="Times New Roman" panose="02020603050405020304" pitchFamily="18" charset="0"/>
              </a:rPr>
              <a:t>занять,тривалості</a:t>
            </a:r>
            <a:r>
              <a:rPr lang="uk-UA" sz="2000" b="1" i="1" dirty="0">
                <a:solidFill>
                  <a:srgbClr val="0033CC"/>
                </a:solidFill>
                <a:latin typeface="Times New Roman" panose="02020603050405020304" pitchFamily="18" charset="0"/>
                <a:cs typeface="Times New Roman" panose="02020603050405020304" pitchFamily="18" charset="0"/>
              </a:rPr>
              <a:t> перебування на свіжому </a:t>
            </a:r>
            <a:r>
              <a:rPr lang="uk-UA" sz="2000" b="1" i="1" dirty="0" err="1">
                <a:solidFill>
                  <a:srgbClr val="0033CC"/>
                </a:solidFill>
                <a:latin typeface="Times New Roman" panose="02020603050405020304" pitchFamily="18" charset="0"/>
                <a:cs typeface="Times New Roman" panose="02020603050405020304" pitchFamily="18" charset="0"/>
              </a:rPr>
              <a:t>повітрі,рухової</a:t>
            </a:r>
            <a:r>
              <a:rPr lang="uk-UA" sz="2000" b="1" i="1" dirty="0">
                <a:solidFill>
                  <a:srgbClr val="0033CC"/>
                </a:solidFill>
                <a:latin typeface="Times New Roman" panose="02020603050405020304" pitchFamily="18" charset="0"/>
                <a:cs typeface="Times New Roman" panose="02020603050405020304" pitchFamily="18" charset="0"/>
              </a:rPr>
              <a:t> активності, кратності приймання їжі</a:t>
            </a:r>
          </a:p>
          <a:p>
            <a:r>
              <a:rPr lang="uk-UA" sz="2800" b="1" dirty="0">
                <a:solidFill>
                  <a:srgbClr val="0033CC"/>
                </a:solidFill>
                <a:latin typeface="Times New Roman" panose="02020603050405020304" pitchFamily="18" charset="0"/>
                <a:cs typeface="Times New Roman" panose="02020603050405020304" pitchFamily="18" charset="0"/>
              </a:rPr>
              <a:t>Індикатор 2.2.1.2.</a:t>
            </a:r>
          </a:p>
          <a:p>
            <a:r>
              <a:rPr lang="uk-UA" sz="2000" b="1" i="1" dirty="0">
                <a:solidFill>
                  <a:srgbClr val="0033CC"/>
                </a:solidFill>
                <a:latin typeface="Times New Roman" panose="02020603050405020304" pitchFamily="18" charset="0"/>
                <a:cs typeface="Times New Roman" panose="02020603050405020304" pitchFamily="18" charset="0"/>
              </a:rPr>
              <a:t>Гранично допустиме навчальне навантаження на здобувача дошкільної </a:t>
            </a:r>
            <a:r>
              <a:rPr lang="uk-UA" sz="2000" b="1" i="1" dirty="0" err="1">
                <a:solidFill>
                  <a:srgbClr val="0033CC"/>
                </a:solidFill>
                <a:latin typeface="Times New Roman" panose="02020603050405020304" pitchFamily="18" charset="0"/>
                <a:cs typeface="Times New Roman" panose="02020603050405020304" pitchFamily="18" charset="0"/>
              </a:rPr>
              <a:t>освітиу</a:t>
            </a:r>
            <a:r>
              <a:rPr lang="uk-UA" sz="2000" b="1" i="1" dirty="0">
                <a:solidFill>
                  <a:srgbClr val="0033CC"/>
                </a:solidFill>
                <a:latin typeface="Times New Roman" panose="02020603050405020304" pitchFamily="18" charset="0"/>
                <a:cs typeface="Times New Roman" panose="02020603050405020304" pitchFamily="18" charset="0"/>
              </a:rPr>
              <a:t> закладі дошкільної освіти відповідає віковій групі</a:t>
            </a:r>
          </a:p>
        </p:txBody>
      </p:sp>
      <p:sp>
        <p:nvSpPr>
          <p:cNvPr id="4" name="Прямокутник 3">
            <a:extLst>
              <a:ext uri="{FF2B5EF4-FFF2-40B4-BE49-F238E27FC236}">
                <a16:creationId xmlns:a16="http://schemas.microsoft.com/office/drawing/2014/main" id="{0B2F5C3B-BEB3-4141-9615-C2F348466523}"/>
              </a:ext>
            </a:extLst>
          </p:cNvPr>
          <p:cNvSpPr/>
          <p:nvPr/>
        </p:nvSpPr>
        <p:spPr>
          <a:xfrm>
            <a:off x="308008" y="5183279"/>
            <a:ext cx="8499108" cy="1200329"/>
          </a:xfrm>
          <a:prstGeom prst="rect">
            <a:avLst/>
          </a:prstGeom>
        </p:spPr>
        <p:txBody>
          <a:bodyPr wrap="square">
            <a:spAutoFit/>
          </a:bodyPr>
          <a:lstStyle/>
          <a:p>
            <a:r>
              <a:rPr lang="ru-RU" sz="2400" b="1" i="1" dirty="0">
                <a:solidFill>
                  <a:srgbClr val="0033CC"/>
                </a:solidFill>
                <a:latin typeface="Times New Roman" panose="02020603050405020304" pitchFamily="18" charset="0"/>
                <a:cs typeface="Times New Roman" panose="02020603050405020304" pitchFamily="18" charset="0"/>
              </a:rPr>
              <a:t>Для </a:t>
            </a:r>
            <a:r>
              <a:rPr lang="ru-RU" sz="2400" b="1" i="1" dirty="0" err="1">
                <a:solidFill>
                  <a:srgbClr val="0033CC"/>
                </a:solidFill>
                <a:latin typeface="Times New Roman" panose="02020603050405020304" pitchFamily="18" charset="0"/>
                <a:cs typeface="Times New Roman" panose="02020603050405020304" pitchFamily="18" charset="0"/>
              </a:rPr>
              <a:t>дітей</a:t>
            </a:r>
            <a:r>
              <a:rPr lang="ru-RU" sz="2400" b="1" i="1" dirty="0">
                <a:solidFill>
                  <a:srgbClr val="0033CC"/>
                </a:solidFill>
                <a:latin typeface="Times New Roman" panose="02020603050405020304" pitchFamily="18" charset="0"/>
                <a:cs typeface="Times New Roman" panose="02020603050405020304" pitchFamily="18" charset="0"/>
              </a:rPr>
              <a:t> </a:t>
            </a:r>
            <a:r>
              <a:rPr lang="ru-RU" sz="2400" b="1" i="1" dirty="0" err="1">
                <a:solidFill>
                  <a:srgbClr val="0033CC"/>
                </a:solidFill>
                <a:latin typeface="Times New Roman" panose="02020603050405020304" pitchFamily="18" charset="0"/>
                <a:cs typeface="Times New Roman" panose="02020603050405020304" pitchFamily="18" charset="0"/>
              </a:rPr>
              <a:t>раннього</a:t>
            </a:r>
            <a:r>
              <a:rPr lang="ru-RU" sz="2400" b="1" i="1" dirty="0">
                <a:solidFill>
                  <a:srgbClr val="0033CC"/>
                </a:solidFill>
                <a:latin typeface="Times New Roman" panose="02020603050405020304" pitchFamily="18" charset="0"/>
                <a:cs typeface="Times New Roman" panose="02020603050405020304" pitchFamily="18" charset="0"/>
              </a:rPr>
              <a:t> та </a:t>
            </a:r>
            <a:r>
              <a:rPr lang="ru-RU" sz="2400" b="1" i="1" dirty="0" err="1">
                <a:solidFill>
                  <a:srgbClr val="0033CC"/>
                </a:solidFill>
                <a:latin typeface="Times New Roman" panose="02020603050405020304" pitchFamily="18" charset="0"/>
                <a:cs typeface="Times New Roman" panose="02020603050405020304" pitchFamily="18" charset="0"/>
              </a:rPr>
              <a:t>дошкільного</a:t>
            </a:r>
            <a:r>
              <a:rPr lang="ru-RU" sz="2400" b="1" i="1" dirty="0">
                <a:solidFill>
                  <a:srgbClr val="0033CC"/>
                </a:solidFill>
                <a:latin typeface="Times New Roman" panose="02020603050405020304" pitchFamily="18" charset="0"/>
                <a:cs typeface="Times New Roman" panose="02020603050405020304" pitchFamily="18" charset="0"/>
              </a:rPr>
              <a:t> </a:t>
            </a:r>
            <a:r>
              <a:rPr lang="ru-RU" sz="2400" b="1" i="1" dirty="0" err="1">
                <a:solidFill>
                  <a:srgbClr val="0033CC"/>
                </a:solidFill>
                <a:latin typeface="Times New Roman" panose="02020603050405020304" pitchFamily="18" charset="0"/>
                <a:cs typeface="Times New Roman" panose="02020603050405020304" pitchFamily="18" charset="0"/>
              </a:rPr>
              <a:t>віку</a:t>
            </a:r>
            <a:r>
              <a:rPr lang="ru-RU" sz="2400" b="1" i="1" dirty="0">
                <a:solidFill>
                  <a:srgbClr val="0033CC"/>
                </a:solidFill>
                <a:latin typeface="Times New Roman" panose="02020603050405020304" pitchFamily="18" charset="0"/>
                <a:cs typeface="Times New Roman" panose="02020603050405020304" pitchFamily="18" charset="0"/>
              </a:rPr>
              <a:t> </a:t>
            </a:r>
            <a:r>
              <a:rPr lang="ru-RU" sz="2400" b="1" i="1" dirty="0" err="1">
                <a:solidFill>
                  <a:srgbClr val="0033CC"/>
                </a:solidFill>
                <a:latin typeface="Times New Roman" panose="02020603050405020304" pitchFamily="18" charset="0"/>
                <a:cs typeface="Times New Roman" panose="02020603050405020304" pitchFamily="18" charset="0"/>
              </a:rPr>
              <a:t>розпорядок</a:t>
            </a:r>
            <a:r>
              <a:rPr lang="ru-RU" sz="2400" b="1" i="1" dirty="0">
                <a:solidFill>
                  <a:srgbClr val="0033CC"/>
                </a:solidFill>
                <a:latin typeface="Times New Roman" panose="02020603050405020304" pitchFamily="18" charset="0"/>
                <a:cs typeface="Times New Roman" panose="02020603050405020304" pitchFamily="18" charset="0"/>
              </a:rPr>
              <a:t> — основа </a:t>
            </a:r>
            <a:r>
              <a:rPr lang="ru-RU" sz="2400" b="1" i="1" dirty="0" err="1">
                <a:solidFill>
                  <a:srgbClr val="0033CC"/>
                </a:solidFill>
                <a:latin typeface="Times New Roman" panose="02020603050405020304" pitchFamily="18" charset="0"/>
                <a:cs typeface="Times New Roman" panose="02020603050405020304" pitchFamily="18" charset="0"/>
              </a:rPr>
              <a:t>виховання</a:t>
            </a:r>
            <a:r>
              <a:rPr lang="ru-RU" sz="2400" b="1" i="1" dirty="0">
                <a:solidFill>
                  <a:srgbClr val="0033CC"/>
                </a:solidFill>
                <a:latin typeface="Times New Roman" panose="02020603050405020304" pitchFamily="18" charset="0"/>
                <a:cs typeface="Times New Roman" panose="02020603050405020304" pitchFamily="18" charset="0"/>
              </a:rPr>
              <a:t>. </a:t>
            </a:r>
            <a:r>
              <a:rPr lang="ru-RU" sz="2400" b="1" i="1" dirty="0" err="1">
                <a:solidFill>
                  <a:srgbClr val="0033CC"/>
                </a:solidFill>
                <a:latin typeface="Times New Roman" panose="02020603050405020304" pitchFamily="18" charset="0"/>
                <a:cs typeface="Times New Roman" panose="02020603050405020304" pitchFamily="18" charset="0"/>
              </a:rPr>
              <a:t>Правильний</a:t>
            </a:r>
            <a:r>
              <a:rPr lang="ru-RU" sz="2400" b="1" i="1" dirty="0">
                <a:solidFill>
                  <a:srgbClr val="0033CC"/>
                </a:solidFill>
                <a:latin typeface="Times New Roman" panose="02020603050405020304" pitchFamily="18" charset="0"/>
                <a:cs typeface="Times New Roman" panose="02020603050405020304" pitchFamily="18" charset="0"/>
              </a:rPr>
              <a:t> </a:t>
            </a:r>
            <a:r>
              <a:rPr lang="ru-RU" sz="2400" b="1" i="1" dirty="0" err="1">
                <a:solidFill>
                  <a:srgbClr val="0033CC"/>
                </a:solidFill>
                <a:latin typeface="Times New Roman" panose="02020603050405020304" pitchFamily="18" charset="0"/>
                <a:cs typeface="Times New Roman" panose="02020603050405020304" pitchFamily="18" charset="0"/>
              </a:rPr>
              <a:t>розпорядок</a:t>
            </a:r>
            <a:r>
              <a:rPr lang="ru-RU" sz="2400" b="1" i="1" dirty="0">
                <a:solidFill>
                  <a:srgbClr val="0033CC"/>
                </a:solidFill>
                <a:latin typeface="Times New Roman" panose="02020603050405020304" pitchFamily="18" charset="0"/>
                <a:cs typeface="Times New Roman" panose="02020603050405020304" pitchFamily="18" charset="0"/>
              </a:rPr>
              <a:t> дня — </a:t>
            </a:r>
            <a:r>
              <a:rPr lang="ru-RU" sz="2400" b="1" i="1" dirty="0" err="1">
                <a:solidFill>
                  <a:srgbClr val="0033CC"/>
                </a:solidFill>
                <a:latin typeface="Times New Roman" panose="02020603050405020304" pitchFamily="18" charset="0"/>
                <a:cs typeface="Times New Roman" panose="02020603050405020304" pitchFamily="18" charset="0"/>
              </a:rPr>
              <a:t>це</a:t>
            </a:r>
            <a:r>
              <a:rPr lang="ru-RU" sz="2400" b="1" i="1" dirty="0">
                <a:solidFill>
                  <a:srgbClr val="0033CC"/>
                </a:solidFill>
                <a:latin typeface="Times New Roman" panose="02020603050405020304" pitchFamily="18" charset="0"/>
                <a:cs typeface="Times New Roman" panose="02020603050405020304" pitchFamily="18" charset="0"/>
              </a:rPr>
              <a:t> </a:t>
            </a:r>
            <a:r>
              <a:rPr lang="ru-RU" sz="2400" b="1" i="1" dirty="0" err="1">
                <a:solidFill>
                  <a:srgbClr val="0033CC"/>
                </a:solidFill>
                <a:latin typeface="Times New Roman" panose="02020603050405020304" pitchFamily="18" charset="0"/>
                <a:cs typeface="Times New Roman" panose="02020603050405020304" pitchFamily="18" charset="0"/>
              </a:rPr>
              <a:t>раціональне</a:t>
            </a:r>
            <a:r>
              <a:rPr lang="ru-RU" sz="2400" b="1" i="1" dirty="0">
                <a:solidFill>
                  <a:srgbClr val="0033CC"/>
                </a:solidFill>
                <a:latin typeface="Times New Roman" panose="02020603050405020304" pitchFamily="18" charset="0"/>
                <a:cs typeface="Times New Roman" panose="02020603050405020304" pitchFamily="18" charset="0"/>
              </a:rPr>
              <a:t> </a:t>
            </a:r>
            <a:r>
              <a:rPr lang="ru-RU" sz="2400" b="1" i="1" dirty="0" err="1">
                <a:solidFill>
                  <a:srgbClr val="0033CC"/>
                </a:solidFill>
                <a:latin typeface="Times New Roman" panose="02020603050405020304" pitchFamily="18" charset="0"/>
                <a:cs typeface="Times New Roman" panose="02020603050405020304" pitchFamily="18" charset="0"/>
              </a:rPr>
              <a:t>чергування</a:t>
            </a:r>
            <a:r>
              <a:rPr lang="ru-RU" sz="2400" b="1" i="1" dirty="0">
                <a:solidFill>
                  <a:srgbClr val="0033CC"/>
                </a:solidFill>
                <a:latin typeface="Times New Roman" panose="02020603050405020304" pitchFamily="18" charset="0"/>
                <a:cs typeface="Times New Roman" panose="02020603050405020304" pitchFamily="18" charset="0"/>
              </a:rPr>
              <a:t> </a:t>
            </a:r>
            <a:r>
              <a:rPr lang="ru-RU" sz="2400" b="1" i="1" dirty="0" err="1">
                <a:solidFill>
                  <a:srgbClr val="0033CC"/>
                </a:solidFill>
                <a:latin typeface="Times New Roman" panose="02020603050405020304" pitchFamily="18" charset="0"/>
                <a:cs typeface="Times New Roman" panose="02020603050405020304" pitchFamily="18" charset="0"/>
              </a:rPr>
              <a:t>різних</a:t>
            </a:r>
            <a:r>
              <a:rPr lang="ru-RU" sz="2400" b="1" i="1" dirty="0">
                <a:solidFill>
                  <a:srgbClr val="0033CC"/>
                </a:solidFill>
                <a:latin typeface="Times New Roman" panose="02020603050405020304" pitchFamily="18" charset="0"/>
                <a:cs typeface="Times New Roman" panose="02020603050405020304" pitchFamily="18" charset="0"/>
              </a:rPr>
              <a:t> </a:t>
            </a:r>
            <a:r>
              <a:rPr lang="ru-RU" sz="2400" b="1" i="1" dirty="0" err="1">
                <a:solidFill>
                  <a:srgbClr val="0033CC"/>
                </a:solidFill>
                <a:latin typeface="Times New Roman" panose="02020603050405020304" pitchFamily="18" charset="0"/>
                <a:cs typeface="Times New Roman" panose="02020603050405020304" pitchFamily="18" charset="0"/>
              </a:rPr>
              <a:t>видів</a:t>
            </a:r>
            <a:r>
              <a:rPr lang="ru-RU" sz="2400" b="1" i="1" dirty="0">
                <a:solidFill>
                  <a:srgbClr val="0033CC"/>
                </a:solidFill>
                <a:latin typeface="Times New Roman" panose="02020603050405020304" pitchFamily="18" charset="0"/>
                <a:cs typeface="Times New Roman" panose="02020603050405020304" pitchFamily="18" charset="0"/>
              </a:rPr>
              <a:t> </a:t>
            </a:r>
            <a:r>
              <a:rPr lang="ru-RU" sz="2400" b="1" i="1" dirty="0" err="1">
                <a:solidFill>
                  <a:srgbClr val="0033CC"/>
                </a:solidFill>
                <a:latin typeface="Times New Roman" panose="02020603050405020304" pitchFamily="18" charset="0"/>
                <a:cs typeface="Times New Roman" panose="02020603050405020304" pitchFamily="18" charset="0"/>
              </a:rPr>
              <a:t>діяльності</a:t>
            </a:r>
            <a:r>
              <a:rPr lang="ru-RU" sz="2400" b="1" i="1" dirty="0">
                <a:solidFill>
                  <a:srgbClr val="0033CC"/>
                </a:solidFill>
                <a:latin typeface="Times New Roman" panose="02020603050405020304" pitchFamily="18" charset="0"/>
                <a:cs typeface="Times New Roman" panose="02020603050405020304" pitchFamily="18" charset="0"/>
              </a:rPr>
              <a:t> й </a:t>
            </a:r>
            <a:r>
              <a:rPr lang="ru-RU" sz="2400" b="1" i="1" dirty="0" err="1">
                <a:solidFill>
                  <a:srgbClr val="0033CC"/>
                </a:solidFill>
                <a:latin typeface="Times New Roman" panose="02020603050405020304" pitchFamily="18" charset="0"/>
                <a:cs typeface="Times New Roman" panose="02020603050405020304" pitchFamily="18" charset="0"/>
              </a:rPr>
              <a:t>відпочинку</a:t>
            </a:r>
            <a:r>
              <a:rPr lang="ru-RU" sz="2400" b="1" i="1" dirty="0">
                <a:solidFill>
                  <a:srgbClr val="0033CC"/>
                </a:solidFill>
                <a:latin typeface="Times New Roman" panose="02020603050405020304" pitchFamily="18" charset="0"/>
                <a:cs typeface="Times New Roman" panose="02020603050405020304" pitchFamily="18" charset="0"/>
              </a:rPr>
              <a:t>.</a:t>
            </a:r>
            <a:endParaRPr lang="uk-UA" sz="2400" b="1" i="1" dirty="0">
              <a:solidFill>
                <a:srgbClr val="0033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98639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9E1D082B-576B-4247-B8A1-3A4D94A7F5F8}"/>
              </a:ext>
            </a:extLst>
          </p:cNvPr>
          <p:cNvSpPr/>
          <p:nvPr/>
        </p:nvSpPr>
        <p:spPr>
          <a:xfrm>
            <a:off x="284846" y="2039342"/>
            <a:ext cx="8272914" cy="3816429"/>
          </a:xfrm>
          <a:prstGeom prst="rect">
            <a:avLst/>
          </a:prstGeom>
        </p:spPr>
        <p:txBody>
          <a:bodyPr wrap="square">
            <a:spAutoFit/>
          </a:bodyPr>
          <a:lstStyle/>
          <a:p>
            <a:r>
              <a:rPr lang="uk-UA" sz="2800" b="1" dirty="0">
                <a:solidFill>
                  <a:srgbClr val="0033CC"/>
                </a:solidFill>
                <a:latin typeface="Times New Roman" panose="02020603050405020304" pitchFamily="18" charset="0"/>
                <a:cs typeface="Times New Roman" panose="02020603050405020304" pitchFamily="18" charset="0"/>
              </a:rPr>
              <a:t>Які методи збору інформації використати?</a:t>
            </a:r>
          </a:p>
          <a:p>
            <a:r>
              <a:rPr lang="uk-UA" sz="2800" b="1" dirty="0">
                <a:solidFill>
                  <a:srgbClr val="0033CC"/>
                </a:solidFill>
                <a:latin typeface="Times New Roman" panose="02020603050405020304" pitchFamily="18" charset="0"/>
                <a:cs typeface="Times New Roman" panose="02020603050405020304" pitchFamily="18" charset="0"/>
              </a:rPr>
              <a:t>-	Вивчення документації: розпорядку дня, календарних планів педагогів.</a:t>
            </a:r>
          </a:p>
          <a:p>
            <a:r>
              <a:rPr lang="uk-UA" sz="2800" b="1" dirty="0">
                <a:solidFill>
                  <a:srgbClr val="0033CC"/>
                </a:solidFill>
                <a:latin typeface="Times New Roman" panose="02020603050405020304" pitchFamily="18" charset="0"/>
                <a:cs typeface="Times New Roman" panose="02020603050405020304" pitchFamily="18" charset="0"/>
              </a:rPr>
              <a:t>-	Спостереження: організація життєдіяльності здобувачів дошкільної освіти.</a:t>
            </a:r>
          </a:p>
          <a:p>
            <a:r>
              <a:rPr lang="uk-UA" sz="2800" b="1" dirty="0">
                <a:solidFill>
                  <a:srgbClr val="0033CC"/>
                </a:solidFill>
                <a:latin typeface="Times New Roman" panose="02020603050405020304" pitchFamily="18" charset="0"/>
                <a:cs typeface="Times New Roman" panose="02020603050405020304" pitchFamily="18" charset="0"/>
              </a:rPr>
              <a:t>-	Опитування: інтерв’ю з вихователем методистом, анкетування батьків, педагогічних працівників.</a:t>
            </a:r>
          </a:p>
          <a:p>
            <a:endParaRPr lang="uk-UA" dirty="0"/>
          </a:p>
        </p:txBody>
      </p:sp>
      <p:pic>
        <p:nvPicPr>
          <p:cNvPr id="3" name="Рисунок 2">
            <a:extLst>
              <a:ext uri="{FF2B5EF4-FFF2-40B4-BE49-F238E27FC236}">
                <a16:creationId xmlns:a16="http://schemas.microsoft.com/office/drawing/2014/main" id="{04DDE509-25AA-411B-9674-097C18FDF2F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04034" y="176791"/>
            <a:ext cx="2753726" cy="1799101"/>
          </a:xfrm>
          <a:prstGeom prst="rect">
            <a:avLst/>
          </a:prstGeom>
        </p:spPr>
      </p:pic>
    </p:spTree>
    <p:extLst>
      <p:ext uri="{BB962C8B-B14F-4D97-AF65-F5344CB8AC3E}">
        <p14:creationId xmlns:p14="http://schemas.microsoft.com/office/powerpoint/2010/main" val="13404757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7A6EA915-A540-4290-97B9-B978284784C0}"/>
              </a:ext>
            </a:extLst>
          </p:cNvPr>
          <p:cNvSpPr/>
          <p:nvPr/>
        </p:nvSpPr>
        <p:spPr>
          <a:xfrm>
            <a:off x="399448" y="420387"/>
            <a:ext cx="6703996" cy="954107"/>
          </a:xfrm>
          <a:prstGeom prst="rect">
            <a:avLst/>
          </a:prstGeom>
        </p:spPr>
        <p:txBody>
          <a:bodyPr wrap="square">
            <a:spAutoFit/>
          </a:bodyPr>
          <a:lstStyle/>
          <a:p>
            <a:r>
              <a:rPr lang="ru-RU" b="1" dirty="0">
                <a:solidFill>
                  <a:srgbClr val="0033CC"/>
                </a:solidFill>
              </a:rPr>
              <a:t> </a:t>
            </a:r>
            <a:r>
              <a:rPr lang="ru-RU" sz="2800" b="1" dirty="0" err="1">
                <a:solidFill>
                  <a:srgbClr val="0033CC"/>
                </a:solidFill>
                <a:latin typeface="Times New Roman" panose="02020603050405020304" pitchFamily="18" charset="0"/>
                <a:cs typeface="Times New Roman" panose="02020603050405020304" pitchFamily="18" charset="0"/>
              </a:rPr>
              <a:t>Що</a:t>
            </a:r>
            <a:r>
              <a:rPr lang="ru-RU" sz="2800" b="1" dirty="0">
                <a:solidFill>
                  <a:srgbClr val="0033CC"/>
                </a:solidFill>
                <a:latin typeface="Times New Roman" panose="02020603050405020304" pitchFamily="18" charset="0"/>
                <a:cs typeface="Times New Roman" panose="02020603050405020304" pitchFamily="18" charset="0"/>
              </a:rPr>
              <a:t> </a:t>
            </a:r>
            <a:r>
              <a:rPr lang="ru-RU" sz="2800" b="1" dirty="0" err="1">
                <a:solidFill>
                  <a:srgbClr val="0033CC"/>
                </a:solidFill>
                <a:latin typeface="Times New Roman" panose="02020603050405020304" pitchFamily="18" charset="0"/>
                <a:cs typeface="Times New Roman" panose="02020603050405020304" pitchFamily="18" charset="0"/>
              </a:rPr>
              <a:t>зробити</a:t>
            </a:r>
            <a:r>
              <a:rPr lang="ru-RU" sz="2800" b="1" dirty="0">
                <a:solidFill>
                  <a:srgbClr val="0033CC"/>
                </a:solidFill>
                <a:latin typeface="Times New Roman" panose="02020603050405020304" pitchFamily="18" charset="0"/>
                <a:cs typeface="Times New Roman" panose="02020603050405020304" pitchFamily="18" charset="0"/>
              </a:rPr>
              <a:t>, </a:t>
            </a:r>
            <a:r>
              <a:rPr lang="ru-RU" sz="2800" b="1" dirty="0" err="1">
                <a:solidFill>
                  <a:srgbClr val="0033CC"/>
                </a:solidFill>
                <a:latin typeface="Times New Roman" panose="02020603050405020304" pitchFamily="18" charset="0"/>
                <a:cs typeface="Times New Roman" panose="02020603050405020304" pitchFamily="18" charset="0"/>
              </a:rPr>
              <a:t>щоб</a:t>
            </a:r>
            <a:r>
              <a:rPr lang="ru-RU" sz="2800" b="1" dirty="0">
                <a:solidFill>
                  <a:srgbClr val="0033CC"/>
                </a:solidFill>
                <a:latin typeface="Times New Roman" panose="02020603050405020304" pitchFamily="18" charset="0"/>
                <a:cs typeface="Times New Roman" panose="02020603050405020304" pitchFamily="18" charset="0"/>
              </a:rPr>
              <a:t> </a:t>
            </a:r>
            <a:r>
              <a:rPr lang="ru-RU" sz="2800" b="1" dirty="0" err="1">
                <a:solidFill>
                  <a:srgbClr val="0033CC"/>
                </a:solidFill>
                <a:latin typeface="Times New Roman" panose="02020603050405020304" pitchFamily="18" charset="0"/>
                <a:cs typeface="Times New Roman" panose="02020603050405020304" pitchFamily="18" charset="0"/>
              </a:rPr>
              <a:t>вивчити</a:t>
            </a:r>
            <a:r>
              <a:rPr lang="ru-RU" sz="2800" b="1" dirty="0">
                <a:solidFill>
                  <a:srgbClr val="0033CC"/>
                </a:solidFill>
                <a:latin typeface="Times New Roman" panose="02020603050405020304" pitchFamily="18" charset="0"/>
                <a:cs typeface="Times New Roman" panose="02020603050405020304" pitchFamily="18" charset="0"/>
              </a:rPr>
              <a:t> </a:t>
            </a:r>
            <a:r>
              <a:rPr lang="ru-RU" sz="2800" b="1" dirty="0" err="1">
                <a:solidFill>
                  <a:srgbClr val="0033CC"/>
                </a:solidFill>
                <a:latin typeface="Times New Roman" panose="02020603050405020304" pitchFamily="18" charset="0"/>
                <a:cs typeface="Times New Roman" panose="02020603050405020304" pitchFamily="18" charset="0"/>
              </a:rPr>
              <a:t>виконання</a:t>
            </a:r>
            <a:r>
              <a:rPr lang="ru-RU" sz="2800" b="1" dirty="0">
                <a:solidFill>
                  <a:srgbClr val="0033CC"/>
                </a:solidFill>
                <a:latin typeface="Times New Roman" panose="02020603050405020304" pitchFamily="18" charset="0"/>
                <a:cs typeface="Times New Roman" panose="02020603050405020304" pitchFamily="18" charset="0"/>
              </a:rPr>
              <a:t> </a:t>
            </a:r>
            <a:r>
              <a:rPr lang="ru-RU" sz="2800" b="1" dirty="0" err="1">
                <a:solidFill>
                  <a:srgbClr val="0033CC"/>
                </a:solidFill>
                <a:latin typeface="Times New Roman" panose="02020603050405020304" pitchFamily="18" charset="0"/>
                <a:cs typeface="Times New Roman" panose="02020603050405020304" pitchFamily="18" charset="0"/>
              </a:rPr>
              <a:t>даного</a:t>
            </a:r>
            <a:r>
              <a:rPr lang="ru-RU" sz="2800" b="1" dirty="0">
                <a:solidFill>
                  <a:srgbClr val="0033CC"/>
                </a:solidFill>
                <a:latin typeface="Times New Roman" panose="02020603050405020304" pitchFamily="18" charset="0"/>
                <a:cs typeface="Times New Roman" panose="02020603050405020304" pitchFamily="18" charset="0"/>
              </a:rPr>
              <a:t> </a:t>
            </a:r>
            <a:r>
              <a:rPr lang="ru-RU" sz="2800" b="1" dirty="0" err="1">
                <a:solidFill>
                  <a:srgbClr val="0033CC"/>
                </a:solidFill>
                <a:latin typeface="Times New Roman" panose="02020603050405020304" pitchFamily="18" charset="0"/>
                <a:cs typeface="Times New Roman" panose="02020603050405020304" pitchFamily="18" charset="0"/>
              </a:rPr>
              <a:t>критерію</a:t>
            </a:r>
            <a:r>
              <a:rPr lang="ru-RU" sz="2800" b="1" dirty="0">
                <a:solidFill>
                  <a:srgbClr val="0033CC"/>
                </a:solidFill>
                <a:latin typeface="Times New Roman" panose="02020603050405020304" pitchFamily="18" charset="0"/>
                <a:cs typeface="Times New Roman" panose="02020603050405020304" pitchFamily="18" charset="0"/>
              </a:rPr>
              <a:t>?</a:t>
            </a:r>
            <a:endParaRPr lang="uk-UA" sz="2800" b="1" dirty="0">
              <a:solidFill>
                <a:srgbClr val="0033CC"/>
              </a:solidFill>
              <a:latin typeface="Times New Roman" panose="02020603050405020304" pitchFamily="18" charset="0"/>
              <a:cs typeface="Times New Roman" panose="02020603050405020304" pitchFamily="18" charset="0"/>
            </a:endParaRPr>
          </a:p>
        </p:txBody>
      </p:sp>
      <p:sp>
        <p:nvSpPr>
          <p:cNvPr id="3" name="Прямокутник 2">
            <a:extLst>
              <a:ext uri="{FF2B5EF4-FFF2-40B4-BE49-F238E27FC236}">
                <a16:creationId xmlns:a16="http://schemas.microsoft.com/office/drawing/2014/main" id="{AD15E1C3-216C-4B66-B81B-5A0B523D8C31}"/>
              </a:ext>
            </a:extLst>
          </p:cNvPr>
          <p:cNvSpPr/>
          <p:nvPr/>
        </p:nvSpPr>
        <p:spPr>
          <a:xfrm>
            <a:off x="418699" y="1498983"/>
            <a:ext cx="8345103" cy="3477875"/>
          </a:xfrm>
          <a:prstGeom prst="rect">
            <a:avLst/>
          </a:prstGeom>
        </p:spPr>
        <p:txBody>
          <a:bodyPr wrap="square">
            <a:spAutoFit/>
          </a:bodyPr>
          <a:lstStyle/>
          <a:p>
            <a:r>
              <a:rPr lang="uk-UA" sz="2000" b="1" i="1" dirty="0">
                <a:solidFill>
                  <a:srgbClr val="0033CC"/>
                </a:solidFill>
                <a:latin typeface="Times New Roman" panose="02020603050405020304" pitchFamily="18" charset="0"/>
                <a:cs typeface="Times New Roman" panose="02020603050405020304" pitchFamily="18" charset="0"/>
              </a:rPr>
              <a:t>До уваги слід взяти такі питання: чи забезпечено дотримання розпорядку дня у закладі; чи відповідає розпорядок дня дітей у вікових групах гігієнічним нормам щодо тривалості сну, організації різних видам  діяльності та відпочинку, зокрема навчальних занять, а також щодо тривалості перебування на свіжому повітрі, рухової активності, кратності приймання їжі; наскільки повно розклад організації освітнього процесу відповідає вимогам виконання освітньої програми; чи відповідає гранично допустиме навчальне навантаження віку дітей; чи висвітлено в календарних планах вихователів різні форми організації освітнього процесу. Слід переглянути інформацію у батьківських осередках</a:t>
            </a:r>
            <a:r>
              <a:rPr lang="uk-UA" dirty="0"/>
              <a:t>. </a:t>
            </a:r>
          </a:p>
        </p:txBody>
      </p:sp>
      <p:sp>
        <p:nvSpPr>
          <p:cNvPr id="4" name="Прямокутник 3">
            <a:extLst>
              <a:ext uri="{FF2B5EF4-FFF2-40B4-BE49-F238E27FC236}">
                <a16:creationId xmlns:a16="http://schemas.microsoft.com/office/drawing/2014/main" id="{B5F87469-E17D-4580-8927-F3F54D7CD302}"/>
              </a:ext>
            </a:extLst>
          </p:cNvPr>
          <p:cNvSpPr/>
          <p:nvPr/>
        </p:nvSpPr>
        <p:spPr>
          <a:xfrm>
            <a:off x="211756" y="4678474"/>
            <a:ext cx="8739738" cy="2523768"/>
          </a:xfrm>
          <a:prstGeom prst="rect">
            <a:avLst/>
          </a:prstGeom>
        </p:spPr>
        <p:txBody>
          <a:bodyPr wrap="square">
            <a:spAutoFit/>
          </a:bodyPr>
          <a:lstStyle/>
          <a:p>
            <a:r>
              <a:rPr lang="ru-RU" sz="2800" b="1" dirty="0" err="1">
                <a:solidFill>
                  <a:srgbClr val="0033CC"/>
                </a:solidFill>
                <a:latin typeface="Times New Roman" panose="02020603050405020304" pitchFamily="18" charset="0"/>
                <a:cs typeface="Times New Roman" panose="02020603050405020304" pitchFamily="18" charset="0"/>
              </a:rPr>
              <a:t>Проаналізувати</a:t>
            </a:r>
            <a:r>
              <a:rPr lang="ru-RU" sz="2800" b="1" dirty="0">
                <a:solidFill>
                  <a:srgbClr val="0033CC"/>
                </a:solidFill>
                <a:latin typeface="Times New Roman" panose="02020603050405020304" pitchFamily="18" charset="0"/>
                <a:cs typeface="Times New Roman" panose="02020603050405020304" pitchFamily="18" charset="0"/>
              </a:rPr>
              <a:t> </a:t>
            </a:r>
            <a:r>
              <a:rPr lang="ru-RU" sz="2800" b="1" dirty="0" err="1">
                <a:solidFill>
                  <a:srgbClr val="0033CC"/>
                </a:solidFill>
                <a:latin typeface="Times New Roman" panose="02020603050405020304" pitchFamily="18" charset="0"/>
                <a:cs typeface="Times New Roman" panose="02020603050405020304" pitchFamily="18" charset="0"/>
              </a:rPr>
              <a:t>результати</a:t>
            </a:r>
            <a:r>
              <a:rPr lang="ru-RU" sz="2800" b="1" dirty="0">
                <a:solidFill>
                  <a:srgbClr val="0033CC"/>
                </a:solidFill>
                <a:latin typeface="Times New Roman" panose="02020603050405020304" pitchFamily="18" charset="0"/>
                <a:cs typeface="Times New Roman" panose="02020603050405020304" pitchFamily="18" charset="0"/>
              </a:rPr>
              <a:t> оперативного контролю </a:t>
            </a:r>
            <a:r>
              <a:rPr lang="ru-RU" sz="2800" b="1" dirty="0" err="1">
                <a:solidFill>
                  <a:srgbClr val="0033CC"/>
                </a:solidFill>
                <a:latin typeface="Times New Roman" panose="02020603050405020304" pitchFamily="18" charset="0"/>
                <a:cs typeface="Times New Roman" panose="02020603050405020304" pitchFamily="18" charset="0"/>
              </a:rPr>
              <a:t>щодо</a:t>
            </a:r>
            <a:r>
              <a:rPr lang="ru-RU" sz="2800" b="1" dirty="0">
                <a:solidFill>
                  <a:srgbClr val="0033CC"/>
                </a:solidFill>
                <a:latin typeface="Times New Roman" panose="02020603050405020304" pitchFamily="18" charset="0"/>
                <a:cs typeface="Times New Roman" panose="02020603050405020304" pitchFamily="18" charset="0"/>
              </a:rPr>
              <a:t> </a:t>
            </a:r>
            <a:r>
              <a:rPr lang="ru-RU" sz="2800" b="1" dirty="0" err="1">
                <a:solidFill>
                  <a:srgbClr val="0033CC"/>
                </a:solidFill>
                <a:latin typeface="Times New Roman" panose="02020603050405020304" pitchFamily="18" charset="0"/>
                <a:cs typeface="Times New Roman" panose="02020603050405020304" pitchFamily="18" charset="0"/>
              </a:rPr>
              <a:t>цього</a:t>
            </a:r>
            <a:r>
              <a:rPr lang="ru-RU" sz="2800" b="1" dirty="0">
                <a:solidFill>
                  <a:srgbClr val="0033CC"/>
                </a:solidFill>
                <a:latin typeface="Times New Roman" panose="02020603050405020304" pitchFamily="18" charset="0"/>
                <a:cs typeface="Times New Roman" panose="02020603050405020304" pitchFamily="18" charset="0"/>
              </a:rPr>
              <a:t> </a:t>
            </a:r>
            <a:r>
              <a:rPr lang="ru-RU" sz="2800" b="1" dirty="0" err="1">
                <a:solidFill>
                  <a:srgbClr val="0033CC"/>
                </a:solidFill>
                <a:latin typeface="Times New Roman" panose="02020603050405020304" pitchFamily="18" charset="0"/>
                <a:cs typeface="Times New Roman" panose="02020603050405020304" pitchFamily="18" charset="0"/>
              </a:rPr>
              <a:t>питання</a:t>
            </a:r>
            <a:r>
              <a:rPr lang="ru-RU" sz="2800" b="1" dirty="0">
                <a:solidFill>
                  <a:srgbClr val="0033CC"/>
                </a:solidFill>
                <a:latin typeface="Times New Roman" panose="02020603050405020304" pitchFamily="18" charset="0"/>
                <a:cs typeface="Times New Roman" panose="02020603050405020304" pitchFamily="18" charset="0"/>
              </a:rPr>
              <a:t>. </a:t>
            </a:r>
            <a:r>
              <a:rPr lang="ru-RU" sz="2800" b="1" dirty="0" err="1">
                <a:solidFill>
                  <a:srgbClr val="0033CC"/>
                </a:solidFill>
                <a:latin typeface="Times New Roman" panose="02020603050405020304" pitchFamily="18" charset="0"/>
                <a:cs typeface="Times New Roman" panose="02020603050405020304" pitchFamily="18" charset="0"/>
              </a:rPr>
              <a:t>Особливу</a:t>
            </a:r>
            <a:r>
              <a:rPr lang="ru-RU" sz="2800" b="1" dirty="0">
                <a:solidFill>
                  <a:srgbClr val="0033CC"/>
                </a:solidFill>
                <a:latin typeface="Times New Roman" panose="02020603050405020304" pitchFamily="18" charset="0"/>
                <a:cs typeface="Times New Roman" panose="02020603050405020304" pitchFamily="18" charset="0"/>
              </a:rPr>
              <a:t> </a:t>
            </a:r>
            <a:r>
              <a:rPr lang="ru-RU" sz="2800" b="1" dirty="0" err="1">
                <a:solidFill>
                  <a:srgbClr val="0033CC"/>
                </a:solidFill>
                <a:latin typeface="Times New Roman" panose="02020603050405020304" pitchFamily="18" charset="0"/>
                <a:cs typeface="Times New Roman" panose="02020603050405020304" pitchFamily="18" charset="0"/>
              </a:rPr>
              <a:t>увагу</a:t>
            </a:r>
            <a:r>
              <a:rPr lang="ru-RU" sz="2800" b="1" dirty="0">
                <a:solidFill>
                  <a:srgbClr val="0033CC"/>
                </a:solidFill>
                <a:latin typeface="Times New Roman" panose="02020603050405020304" pitchFamily="18" charset="0"/>
                <a:cs typeface="Times New Roman" panose="02020603050405020304" pitchFamily="18" charset="0"/>
              </a:rPr>
              <a:t> </a:t>
            </a:r>
            <a:r>
              <a:rPr lang="ru-RU" sz="2800" b="1" dirty="0" err="1">
                <a:solidFill>
                  <a:srgbClr val="0033CC"/>
                </a:solidFill>
                <a:latin typeface="Times New Roman" panose="02020603050405020304" pitchFamily="18" charset="0"/>
                <a:cs typeface="Times New Roman" panose="02020603050405020304" pitchFamily="18" charset="0"/>
              </a:rPr>
              <a:t>звернути</a:t>
            </a:r>
            <a:r>
              <a:rPr lang="ru-RU" sz="2800" b="1" dirty="0">
                <a:solidFill>
                  <a:srgbClr val="0033CC"/>
                </a:solidFill>
                <a:latin typeface="Times New Roman" panose="02020603050405020304" pitchFamily="18" charset="0"/>
                <a:cs typeface="Times New Roman" panose="02020603050405020304" pitchFamily="18" charset="0"/>
              </a:rPr>
              <a:t> на </a:t>
            </a:r>
            <a:r>
              <a:rPr lang="ru-RU" sz="2800" b="1" dirty="0" err="1">
                <a:solidFill>
                  <a:srgbClr val="0033CC"/>
                </a:solidFill>
                <a:latin typeface="Times New Roman" panose="02020603050405020304" pitchFamily="18" charset="0"/>
                <a:cs typeface="Times New Roman" panose="02020603050405020304" pitchFamily="18" charset="0"/>
              </a:rPr>
              <a:t>дотримання</a:t>
            </a:r>
            <a:r>
              <a:rPr lang="ru-RU" sz="2800" b="1" dirty="0">
                <a:solidFill>
                  <a:srgbClr val="0033CC"/>
                </a:solidFill>
                <a:latin typeface="Times New Roman" panose="02020603050405020304" pitchFamily="18" charset="0"/>
                <a:cs typeface="Times New Roman" panose="02020603050405020304" pitchFamily="18" charset="0"/>
              </a:rPr>
              <a:t> </a:t>
            </a:r>
            <a:r>
              <a:rPr lang="ru-RU" sz="2800" b="1" dirty="0" err="1">
                <a:solidFill>
                  <a:srgbClr val="0033CC"/>
                </a:solidFill>
                <a:latin typeface="Times New Roman" panose="02020603050405020304" pitchFamily="18" charset="0"/>
                <a:cs typeface="Times New Roman" panose="02020603050405020304" pitchFamily="18" charset="0"/>
              </a:rPr>
              <a:t>гранично</a:t>
            </a:r>
            <a:r>
              <a:rPr lang="ru-RU" sz="2800" b="1" dirty="0">
                <a:solidFill>
                  <a:srgbClr val="0033CC"/>
                </a:solidFill>
                <a:latin typeface="Times New Roman" panose="02020603050405020304" pitchFamily="18" charset="0"/>
                <a:cs typeface="Times New Roman" panose="02020603050405020304" pitchFamily="18" charset="0"/>
              </a:rPr>
              <a:t> допустимого </a:t>
            </a:r>
            <a:r>
              <a:rPr lang="ru-RU" sz="2800" b="1" dirty="0" err="1">
                <a:solidFill>
                  <a:srgbClr val="0033CC"/>
                </a:solidFill>
                <a:latin typeface="Times New Roman" panose="02020603050405020304" pitchFamily="18" charset="0"/>
                <a:cs typeface="Times New Roman" panose="02020603050405020304" pitchFamily="18" charset="0"/>
              </a:rPr>
              <a:t>навчального</a:t>
            </a:r>
            <a:r>
              <a:rPr lang="ru-RU" sz="2800" b="1" dirty="0">
                <a:solidFill>
                  <a:srgbClr val="0033CC"/>
                </a:solidFill>
                <a:latin typeface="Times New Roman" panose="02020603050405020304" pitchFamily="18" charset="0"/>
                <a:cs typeface="Times New Roman" panose="02020603050405020304" pitchFamily="18" charset="0"/>
              </a:rPr>
              <a:t> </a:t>
            </a:r>
            <a:r>
              <a:rPr lang="ru-RU" sz="2800" b="1" dirty="0" err="1">
                <a:solidFill>
                  <a:srgbClr val="0033CC"/>
                </a:solidFill>
                <a:latin typeface="Times New Roman" panose="02020603050405020304" pitchFamily="18" charset="0"/>
                <a:cs typeface="Times New Roman" panose="02020603050405020304" pitchFamily="18" charset="0"/>
              </a:rPr>
              <a:t>навантаження</a:t>
            </a:r>
            <a:r>
              <a:rPr lang="ru-RU" sz="2800" b="1" dirty="0">
                <a:solidFill>
                  <a:srgbClr val="0033CC"/>
                </a:solidFill>
                <a:latin typeface="Times New Roman" panose="02020603050405020304" pitchFamily="18" charset="0"/>
                <a:cs typeface="Times New Roman" panose="02020603050405020304" pitchFamily="18" charset="0"/>
              </a:rPr>
              <a:t> на </a:t>
            </a:r>
            <a:r>
              <a:rPr lang="ru-RU" sz="2800" b="1" dirty="0" err="1">
                <a:solidFill>
                  <a:srgbClr val="0033CC"/>
                </a:solidFill>
                <a:latin typeface="Times New Roman" panose="02020603050405020304" pitchFamily="18" charset="0"/>
                <a:cs typeface="Times New Roman" panose="02020603050405020304" pitchFamily="18" charset="0"/>
              </a:rPr>
              <a:t>дітей</a:t>
            </a:r>
            <a:r>
              <a:rPr lang="ru-RU" sz="2800" b="1" dirty="0">
                <a:solidFill>
                  <a:srgbClr val="0033CC"/>
                </a:solidFill>
                <a:latin typeface="Times New Roman" panose="02020603050405020304" pitchFamily="18" charset="0"/>
                <a:cs typeface="Times New Roman" panose="02020603050405020304" pitchFamily="18" charset="0"/>
              </a:rPr>
              <a:t>. </a:t>
            </a:r>
          </a:p>
          <a:p>
            <a:endParaRPr lang="ru-RU" sz="2800" b="1" dirty="0">
              <a:solidFill>
                <a:srgbClr val="0033CC"/>
              </a:solidFill>
              <a:latin typeface="Times New Roman" panose="02020603050405020304" pitchFamily="18" charset="0"/>
              <a:cs typeface="Times New Roman" panose="02020603050405020304" pitchFamily="18" charset="0"/>
            </a:endParaRPr>
          </a:p>
          <a:p>
            <a:endParaRPr lang="ru-RU" b="1" dirty="0">
              <a:solidFill>
                <a:srgbClr val="0033CC"/>
              </a:solidFill>
            </a:endParaRPr>
          </a:p>
        </p:txBody>
      </p:sp>
    </p:spTree>
    <p:extLst>
      <p:ext uri="{BB962C8B-B14F-4D97-AF65-F5344CB8AC3E}">
        <p14:creationId xmlns:p14="http://schemas.microsoft.com/office/powerpoint/2010/main" val="21620420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 name="Прямокутник 2">
            <a:extLst>
              <a:ext uri="{FF2B5EF4-FFF2-40B4-BE49-F238E27FC236}">
                <a16:creationId xmlns:a16="http://schemas.microsoft.com/office/drawing/2014/main" id="{F1948D88-F7C2-45E1-A477-ACD8E9ADBAB9}"/>
              </a:ext>
            </a:extLst>
          </p:cNvPr>
          <p:cNvSpPr/>
          <p:nvPr/>
        </p:nvSpPr>
        <p:spPr>
          <a:xfrm>
            <a:off x="154005" y="1908509"/>
            <a:ext cx="8739738" cy="4247317"/>
          </a:xfrm>
          <a:prstGeom prst="rect">
            <a:avLst/>
          </a:prstGeom>
        </p:spPr>
        <p:txBody>
          <a:bodyPr wrap="square">
            <a:spAutoFit/>
          </a:bodyPr>
          <a:lstStyle/>
          <a:p>
            <a:r>
              <a:rPr lang="uk-UA" sz="2000" b="1" dirty="0">
                <a:solidFill>
                  <a:srgbClr val="0000CC"/>
                </a:solidFill>
                <a:latin typeface="Times New Roman" panose="02020603050405020304" pitchFamily="18" charset="0"/>
                <a:cs typeface="Times New Roman" panose="02020603050405020304" pitchFamily="18" charset="0"/>
              </a:rPr>
              <a:t>ВИКОРИСТАНІ  ДЖЕРЕЛА:</a:t>
            </a:r>
          </a:p>
          <a:p>
            <a:endParaRPr lang="uk-UA" dirty="0">
              <a:solidFill>
                <a:srgbClr val="0000CC"/>
              </a:solidFill>
              <a:latin typeface="Times New Roman" panose="02020603050405020304" pitchFamily="18" charset="0"/>
              <a:cs typeface="Times New Roman" panose="02020603050405020304" pitchFamily="18" charset="0"/>
            </a:endParaRPr>
          </a:p>
          <a:p>
            <a:r>
              <a:rPr lang="uk-UA" dirty="0">
                <a:solidFill>
                  <a:srgbClr val="0000CC"/>
                </a:solidFill>
                <a:latin typeface="Times New Roman" panose="02020603050405020304" pitchFamily="18" charset="0"/>
                <a:cs typeface="Times New Roman" panose="02020603050405020304" pitchFamily="18" charset="0"/>
              </a:rPr>
              <a:t>1. «Формуємо систему моніторингу якості професійної діяльності педагога». Стаття  </a:t>
            </a:r>
            <a:r>
              <a:rPr lang="uk-UA" dirty="0" err="1">
                <a:solidFill>
                  <a:srgbClr val="0000CC"/>
                </a:solidFill>
                <a:latin typeface="Times New Roman" panose="02020603050405020304" pitchFamily="18" charset="0"/>
                <a:cs typeface="Times New Roman" panose="02020603050405020304" pitchFamily="18" charset="0"/>
              </a:rPr>
              <a:t>І.Романюк</a:t>
            </a:r>
            <a:r>
              <a:rPr lang="uk-UA" dirty="0">
                <a:solidFill>
                  <a:srgbClr val="0000CC"/>
                </a:solidFill>
                <a:latin typeface="Times New Roman" panose="02020603050405020304" pitchFamily="18" charset="0"/>
                <a:cs typeface="Times New Roman" panose="02020603050405020304" pitchFamily="18" charset="0"/>
              </a:rPr>
              <a:t>. Журнал «Практика управління дошкільним закладом», №12, 2022р., стор.41;</a:t>
            </a:r>
          </a:p>
          <a:p>
            <a:endParaRPr lang="uk-UA" dirty="0">
              <a:solidFill>
                <a:srgbClr val="0000CC"/>
              </a:solidFill>
              <a:latin typeface="Times New Roman" panose="02020603050405020304" pitchFamily="18" charset="0"/>
              <a:cs typeface="Times New Roman" panose="02020603050405020304" pitchFamily="18" charset="0"/>
            </a:endParaRPr>
          </a:p>
          <a:p>
            <a:r>
              <a:rPr lang="uk-UA" dirty="0">
                <a:solidFill>
                  <a:srgbClr val="0000CC"/>
                </a:solidFill>
                <a:latin typeface="Times New Roman" panose="02020603050405020304" pitchFamily="18" charset="0"/>
                <a:cs typeface="Times New Roman" panose="02020603050405020304" pitchFamily="18" charset="0"/>
              </a:rPr>
              <a:t>2. Стаття «Внутрішня система забезпечення якості освіти: методична складова», журнал «Вихователь-методист ДЗ», №10, 2021 р.;</a:t>
            </a:r>
          </a:p>
          <a:p>
            <a:br>
              <a:rPr lang="uk-UA" dirty="0">
                <a:solidFill>
                  <a:srgbClr val="0000CC"/>
                </a:solidFill>
                <a:latin typeface="Times New Roman" panose="02020603050405020304" pitchFamily="18" charset="0"/>
                <a:cs typeface="Times New Roman" panose="02020603050405020304" pitchFamily="18" charset="0"/>
              </a:rPr>
            </a:br>
            <a:r>
              <a:rPr lang="uk-UA" dirty="0">
                <a:solidFill>
                  <a:srgbClr val="0000CC"/>
                </a:solidFill>
                <a:latin typeface="Times New Roman" panose="02020603050405020304" pitchFamily="18" charset="0"/>
                <a:cs typeface="Times New Roman" panose="02020603050405020304" pitchFamily="18" charset="0"/>
              </a:rPr>
              <a:t>3.  Методичні рекомендації з питань формування</a:t>
            </a:r>
            <a:br>
              <a:rPr lang="uk-UA" dirty="0">
                <a:solidFill>
                  <a:srgbClr val="0000CC"/>
                </a:solidFill>
                <a:latin typeface="Times New Roman" panose="02020603050405020304" pitchFamily="18" charset="0"/>
                <a:cs typeface="Times New Roman" panose="02020603050405020304" pitchFamily="18" charset="0"/>
              </a:rPr>
            </a:br>
            <a:r>
              <a:rPr lang="uk-UA" dirty="0">
                <a:solidFill>
                  <a:srgbClr val="0000CC"/>
                </a:solidFill>
                <a:latin typeface="Times New Roman" panose="02020603050405020304" pitchFamily="18" charset="0"/>
                <a:cs typeface="Times New Roman" panose="02020603050405020304" pitchFamily="18" charset="0"/>
              </a:rPr>
              <a:t>внутрішньої системи забезпечення якості освіти у закладах дошкільної освіти, Наказ ДСЯОУ № 01-11/71 від </a:t>
            </a:r>
            <a:r>
              <a:rPr lang="uk-UA">
                <a:solidFill>
                  <a:srgbClr val="0000CC"/>
                </a:solidFill>
                <a:latin typeface="Times New Roman" panose="02020603050405020304" pitchFamily="18" charset="0"/>
                <a:cs typeface="Times New Roman" panose="02020603050405020304" pitchFamily="18" charset="0"/>
              </a:rPr>
              <a:t>30.11.2020 року</a:t>
            </a:r>
            <a:endParaRPr lang="uk-UA" dirty="0">
              <a:solidFill>
                <a:srgbClr val="0000CC"/>
              </a:solidFill>
              <a:latin typeface="Times New Roman" panose="02020603050405020304" pitchFamily="18" charset="0"/>
              <a:cs typeface="Times New Roman" panose="02020603050405020304" pitchFamily="18" charset="0"/>
            </a:endParaRPr>
          </a:p>
          <a:p>
            <a:endParaRPr lang="uk-UA" dirty="0">
              <a:solidFill>
                <a:srgbClr val="0000CC"/>
              </a:solidFill>
              <a:latin typeface="Times New Roman" panose="02020603050405020304" pitchFamily="18" charset="0"/>
              <a:cs typeface="Times New Roman" panose="02020603050405020304" pitchFamily="18" charset="0"/>
            </a:endParaRPr>
          </a:p>
          <a:p>
            <a:r>
              <a:rPr lang="uk-UA" dirty="0">
                <a:solidFill>
                  <a:srgbClr val="0000CC"/>
                </a:solidFill>
                <a:latin typeface="Times New Roman" panose="02020603050405020304" pitchFamily="18" charset="0"/>
                <a:cs typeface="Times New Roman" panose="02020603050405020304" pitchFamily="18" charset="0"/>
              </a:rPr>
              <a:t>4. </a:t>
            </a:r>
            <a:r>
              <a:rPr lang="en-US" dirty="0">
                <a:solidFill>
                  <a:srgbClr val="0000CC"/>
                </a:solidFill>
                <a:latin typeface="Times New Roman" panose="02020603050405020304" pitchFamily="18" charset="0"/>
                <a:cs typeface="Times New Roman" panose="02020603050405020304" pitchFamily="18" charset="0"/>
              </a:rPr>
              <a:t>http://ru.osvita.ua/legislation/doshkilna-osvita/77870/</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279262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7BDFA7-2FDD-426F-B30E-31518318F641}"/>
              </a:ext>
            </a:extLst>
          </p:cNvPr>
          <p:cNvSpPr txBox="1"/>
          <p:nvPr/>
        </p:nvSpPr>
        <p:spPr>
          <a:xfrm rot="19742525">
            <a:off x="507982" y="2321004"/>
            <a:ext cx="8636018" cy="1107996"/>
          </a:xfrm>
          <a:prstGeom prst="rect">
            <a:avLst/>
          </a:prstGeom>
          <a:noFill/>
        </p:spPr>
        <p:txBody>
          <a:bodyPr wrap="none" rtlCol="0">
            <a:spAutoFit/>
          </a:bodyPr>
          <a:lstStyle/>
          <a:p>
            <a:r>
              <a:rPr lang="uk-UA" sz="6600" b="1" dirty="0">
                <a:solidFill>
                  <a:srgbClr val="0033CC"/>
                </a:solidFill>
                <a:latin typeface="Times New Roman" panose="02020603050405020304" pitchFamily="18" charset="0"/>
                <a:cs typeface="Times New Roman" panose="02020603050405020304" pitchFamily="18" charset="0"/>
              </a:rPr>
              <a:t>ДЯКУЮ  ЗА  УВАГУ</a:t>
            </a:r>
            <a:r>
              <a:rPr lang="uk-UA" sz="6600" b="1" dirty="0">
                <a:solidFill>
                  <a:srgbClr val="FFC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91263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CAEC7246-9EA2-4D9D-A2B2-4CD5084EB197}"/>
              </a:ext>
            </a:extLst>
          </p:cNvPr>
          <p:cNvSpPr/>
          <p:nvPr/>
        </p:nvSpPr>
        <p:spPr>
          <a:xfrm>
            <a:off x="163629" y="96254"/>
            <a:ext cx="8556859" cy="3539430"/>
          </a:xfrm>
          <a:prstGeom prst="rect">
            <a:avLst/>
          </a:prstGeom>
        </p:spPr>
        <p:txBody>
          <a:bodyPr wrap="square">
            <a:spAutoFit/>
          </a:bodyPr>
          <a:lstStyle/>
          <a:p>
            <a:r>
              <a:rPr lang="uk-UA" dirty="0"/>
              <a:t> </a:t>
            </a:r>
            <a:r>
              <a:rPr lang="uk-UA" sz="2800" b="1" i="1" dirty="0">
                <a:solidFill>
                  <a:srgbClr val="0000CC"/>
                </a:solidFill>
                <a:latin typeface="Times New Roman" panose="02020603050405020304" pitchFamily="18" charset="0"/>
                <a:cs typeface="Times New Roman" panose="02020603050405020304" pitchFamily="18" charset="0"/>
              </a:rPr>
              <a:t>Для </a:t>
            </a:r>
            <a:r>
              <a:rPr lang="uk-UA" sz="2800" b="1" i="1" dirty="0" err="1">
                <a:solidFill>
                  <a:srgbClr val="0000CC"/>
                </a:solidFill>
                <a:latin typeface="Times New Roman" panose="02020603050405020304" pitchFamily="18" charset="0"/>
                <a:cs typeface="Times New Roman" panose="02020603050405020304" pitchFamily="18" charset="0"/>
              </a:rPr>
              <a:t>самоооцінювання</a:t>
            </a:r>
            <a:r>
              <a:rPr lang="uk-UA" sz="2800" b="1" i="1" dirty="0">
                <a:solidFill>
                  <a:srgbClr val="0000CC"/>
                </a:solidFill>
                <a:latin typeface="Times New Roman" panose="02020603050405020304" pitchFamily="18" charset="0"/>
                <a:cs typeface="Times New Roman" panose="02020603050405020304" pitchFamily="18" charset="0"/>
              </a:rPr>
              <a:t> цього напряму використовуються такі методи збору інформації:</a:t>
            </a:r>
          </a:p>
          <a:p>
            <a:r>
              <a:rPr lang="uk-UA" sz="2800" b="1" i="1" dirty="0">
                <a:solidFill>
                  <a:srgbClr val="0000CC"/>
                </a:solidFill>
                <a:latin typeface="Times New Roman" panose="02020603050405020304" pitchFamily="18" charset="0"/>
                <a:cs typeface="Times New Roman" panose="02020603050405020304" pitchFamily="18" charset="0"/>
              </a:rPr>
              <a:t>- вивчення документації;</a:t>
            </a:r>
          </a:p>
          <a:p>
            <a:r>
              <a:rPr lang="uk-UA" sz="2800" b="1" i="1" dirty="0">
                <a:solidFill>
                  <a:srgbClr val="0000CC"/>
                </a:solidFill>
                <a:latin typeface="Times New Roman" panose="02020603050405020304" pitchFamily="18" charset="0"/>
                <a:cs typeface="Times New Roman" panose="02020603050405020304" pitchFamily="18" charset="0"/>
              </a:rPr>
              <a:t>- спостереження за організацією життєдіяльності здобувачів дошкільної освіти, за освітнім середовищем;</a:t>
            </a:r>
          </a:p>
          <a:p>
            <a:r>
              <a:rPr lang="uk-UA" sz="2800" b="1" i="1" dirty="0">
                <a:solidFill>
                  <a:srgbClr val="0000CC"/>
                </a:solidFill>
                <a:latin typeface="Times New Roman" panose="02020603050405020304" pitchFamily="18" charset="0"/>
                <a:cs typeface="Times New Roman" panose="02020603050405020304" pitchFamily="18" charset="0"/>
              </a:rPr>
              <a:t>- опитування (анкетування педагогічних працівників, батьків).</a:t>
            </a:r>
          </a:p>
        </p:txBody>
      </p:sp>
      <p:pic>
        <p:nvPicPr>
          <p:cNvPr id="3" name="Рисунок 2">
            <a:extLst>
              <a:ext uri="{FF2B5EF4-FFF2-40B4-BE49-F238E27FC236}">
                <a16:creationId xmlns:a16="http://schemas.microsoft.com/office/drawing/2014/main" id="{CAE297FE-488E-4CAB-9E73-F5B0C1A799A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811604" y="3291840"/>
            <a:ext cx="4822257" cy="3469906"/>
          </a:xfrm>
          <a:prstGeom prst="rect">
            <a:avLst/>
          </a:prstGeom>
        </p:spPr>
      </p:pic>
    </p:spTree>
    <p:extLst>
      <p:ext uri="{BB962C8B-B14F-4D97-AF65-F5344CB8AC3E}">
        <p14:creationId xmlns:p14="http://schemas.microsoft.com/office/powerpoint/2010/main" val="85480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CAEC7246-9EA2-4D9D-A2B2-4CD5084EB197}"/>
              </a:ext>
            </a:extLst>
          </p:cNvPr>
          <p:cNvSpPr/>
          <p:nvPr/>
        </p:nvSpPr>
        <p:spPr>
          <a:xfrm>
            <a:off x="2286000" y="2413338"/>
            <a:ext cx="4572000" cy="369332"/>
          </a:xfrm>
          <a:prstGeom prst="rect">
            <a:avLst/>
          </a:prstGeom>
        </p:spPr>
        <p:txBody>
          <a:bodyPr>
            <a:spAutoFit/>
          </a:bodyPr>
          <a:lstStyle/>
          <a:p>
            <a:r>
              <a:rPr lang="uk-UA" dirty="0"/>
              <a:t>. </a:t>
            </a:r>
          </a:p>
        </p:txBody>
      </p:sp>
      <mc:AlternateContent xmlns:mc="http://schemas.openxmlformats.org/markup-compatibility/2006" xmlns:pslz="http://schemas.microsoft.com/office/powerpoint/2016/slidezoom">
        <mc:Choice Requires="pslz">
          <p:graphicFrame>
            <p:nvGraphicFramePr>
              <p:cNvPr id="4" name="Швидкий перехід до слайда 3">
                <a:extLst>
                  <a:ext uri="{FF2B5EF4-FFF2-40B4-BE49-F238E27FC236}">
                    <a16:creationId xmlns:a16="http://schemas.microsoft.com/office/drawing/2014/main" id="{0AC521C5-1D80-4C61-95FC-DA5CACB798D3}"/>
                  </a:ext>
                </a:extLst>
              </p:cNvPr>
              <p:cNvGraphicFramePr>
                <a:graphicFrameLocks noChangeAspect="1"/>
              </p:cNvGraphicFramePr>
              <p:nvPr>
                <p:extLst>
                  <p:ext uri="{D42A27DB-BD31-4B8C-83A1-F6EECF244321}">
                    <p14:modId xmlns:p14="http://schemas.microsoft.com/office/powerpoint/2010/main" val="508025597"/>
                  </p:ext>
                </p:extLst>
              </p:nvPr>
            </p:nvGraphicFramePr>
            <p:xfrm>
              <a:off x="-2172810" y="-750787"/>
              <a:ext cx="2286000" cy="1714500"/>
            </p:xfrm>
            <a:graphic>
              <a:graphicData uri="http://schemas.microsoft.com/office/powerpoint/2016/slidezoom">
                <pslz:sldZm>
                  <pslz:sldZmObj sldId="260" cId="3777376428">
                    <pslz:zmPr id="{95B83C65-E9C9-4DDB-93A1-EDEE65A61080}"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4" name="Швидкий перехід до слайда 3">
                <a:hlinkClick r:id="rId3" action="ppaction://hlinksldjump"/>
                <a:extLst>
                  <a:ext uri="{FF2B5EF4-FFF2-40B4-BE49-F238E27FC236}">
                    <a16:creationId xmlns:a16="http://schemas.microsoft.com/office/drawing/2014/main" id="{0AC521C5-1D80-4C61-95FC-DA5CACB798D3}"/>
                  </a:ext>
                </a:extLst>
              </p:cNvPr>
              <p:cNvPicPr>
                <a:picLocks noGrp="1" noRot="1" noChangeAspect="1" noMove="1" noResize="1" noEditPoints="1" noAdjustHandles="1" noChangeArrowheads="1" noChangeShapeType="1"/>
              </p:cNvPicPr>
              <p:nvPr/>
            </p:nvPicPr>
            <p:blipFill>
              <a:blip r:embed="rId4"/>
              <a:stretch>
                <a:fillRect/>
              </a:stretch>
            </p:blipFill>
            <p:spPr>
              <a:xfrm>
                <a:off x="-2172810" y="-750787"/>
                <a:ext cx="2286000" cy="1714500"/>
              </a:xfrm>
              <a:prstGeom prst="rect">
                <a:avLst/>
              </a:prstGeom>
              <a:ln w="3175">
                <a:solidFill>
                  <a:prstClr val="ltGray"/>
                </a:solidFill>
              </a:ln>
            </p:spPr>
          </p:pic>
        </mc:Fallback>
      </mc:AlternateContent>
      <p:sp>
        <p:nvSpPr>
          <p:cNvPr id="3" name="Прямокутник 2">
            <a:extLst>
              <a:ext uri="{FF2B5EF4-FFF2-40B4-BE49-F238E27FC236}">
                <a16:creationId xmlns:a16="http://schemas.microsoft.com/office/drawing/2014/main" id="{6145CB15-3EE4-44F6-81C9-70B7A76CB804}"/>
              </a:ext>
            </a:extLst>
          </p:cNvPr>
          <p:cNvSpPr/>
          <p:nvPr/>
        </p:nvSpPr>
        <p:spPr>
          <a:xfrm>
            <a:off x="245444" y="106463"/>
            <a:ext cx="8653112" cy="1815882"/>
          </a:xfrm>
          <a:prstGeom prst="rect">
            <a:avLst/>
          </a:prstGeom>
        </p:spPr>
        <p:txBody>
          <a:bodyPr wrap="square">
            <a:spAutoFit/>
          </a:bodyPr>
          <a:lstStyle/>
          <a:p>
            <a:r>
              <a:rPr lang="uk-UA" sz="2800" b="1" i="1" dirty="0">
                <a:solidFill>
                  <a:srgbClr val="0000CC"/>
                </a:solidFill>
                <a:latin typeface="Times New Roman" panose="02020603050405020304" pitchFamily="18" charset="0"/>
                <a:cs typeface="Times New Roman" panose="02020603050405020304" pitchFamily="18" charset="0"/>
              </a:rPr>
              <a:t>Вимогу 2.1   «Дотримання державного стандарту» оцінюють за двома критеріями:   </a:t>
            </a:r>
          </a:p>
          <a:p>
            <a:r>
              <a:rPr lang="uk-UA" sz="2800" b="1" i="1" dirty="0">
                <a:solidFill>
                  <a:srgbClr val="0000CC"/>
                </a:solidFill>
                <a:latin typeface="Times New Roman" panose="02020603050405020304" pitchFamily="18" charset="0"/>
                <a:cs typeface="Times New Roman" panose="02020603050405020304" pitchFamily="18" charset="0"/>
              </a:rPr>
              <a:t>Критерій 2.1.1. У закладі реалізується державний стандарт. </a:t>
            </a:r>
          </a:p>
        </p:txBody>
      </p:sp>
      <p:pic>
        <p:nvPicPr>
          <p:cNvPr id="5" name="Рисунок 4">
            <a:extLst>
              <a:ext uri="{FF2B5EF4-FFF2-40B4-BE49-F238E27FC236}">
                <a16:creationId xmlns:a16="http://schemas.microsoft.com/office/drawing/2014/main" id="{34F6C679-95D5-4197-B943-2B21C488007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5444" y="4124395"/>
            <a:ext cx="3120898" cy="2508168"/>
          </a:xfrm>
          <a:prstGeom prst="rect">
            <a:avLst/>
          </a:prstGeom>
        </p:spPr>
      </p:pic>
      <p:pic>
        <p:nvPicPr>
          <p:cNvPr id="6" name="Рисунок 5">
            <a:extLst>
              <a:ext uri="{FF2B5EF4-FFF2-40B4-BE49-F238E27FC236}">
                <a16:creationId xmlns:a16="http://schemas.microsoft.com/office/drawing/2014/main" id="{6EEE4853-B0D9-44C5-8525-A38C8D187901}"/>
              </a:ext>
            </a:extLst>
          </p:cNvPr>
          <p:cNvPicPr>
            <a:picLocks noChangeAspect="1"/>
          </p:cNvPicPr>
          <p:nvPr/>
        </p:nvPicPr>
        <p:blipFill>
          <a:blip r:embed="rId6"/>
          <a:stretch>
            <a:fillRect/>
          </a:stretch>
        </p:blipFill>
        <p:spPr>
          <a:xfrm>
            <a:off x="6102417" y="1539657"/>
            <a:ext cx="2297887" cy="2887964"/>
          </a:xfrm>
          <a:prstGeom prst="rect">
            <a:avLst/>
          </a:prstGeom>
          <a:ln w="57150">
            <a:solidFill>
              <a:srgbClr val="0033CC"/>
            </a:solidFill>
          </a:ln>
        </p:spPr>
      </p:pic>
      <p:sp>
        <p:nvSpPr>
          <p:cNvPr id="7" name="Прямокутник 6">
            <a:extLst>
              <a:ext uri="{FF2B5EF4-FFF2-40B4-BE49-F238E27FC236}">
                <a16:creationId xmlns:a16="http://schemas.microsoft.com/office/drawing/2014/main" id="{1E011C50-6155-47EE-AB39-64F13B6730FB}"/>
              </a:ext>
            </a:extLst>
          </p:cNvPr>
          <p:cNvSpPr/>
          <p:nvPr/>
        </p:nvSpPr>
        <p:spPr>
          <a:xfrm>
            <a:off x="3455468" y="4193510"/>
            <a:ext cx="5688531" cy="2246769"/>
          </a:xfrm>
          <a:prstGeom prst="rect">
            <a:avLst/>
          </a:prstGeom>
        </p:spPr>
        <p:txBody>
          <a:bodyPr wrap="square">
            <a:spAutoFit/>
          </a:bodyPr>
          <a:lstStyle/>
          <a:p>
            <a:r>
              <a:rPr lang="ru-RU" sz="2800" b="1" i="1" dirty="0" err="1">
                <a:solidFill>
                  <a:srgbClr val="0000CC"/>
                </a:solidFill>
                <a:latin typeface="Times New Roman" panose="02020603050405020304" pitchFamily="18" charset="0"/>
                <a:cs typeface="Times New Roman" panose="02020603050405020304" pitchFamily="18" charset="0"/>
              </a:rPr>
              <a:t>Критерій</a:t>
            </a:r>
            <a:r>
              <a:rPr lang="ru-RU" sz="2800" b="1" i="1" dirty="0">
                <a:solidFill>
                  <a:srgbClr val="0000CC"/>
                </a:solidFill>
                <a:latin typeface="Times New Roman" panose="02020603050405020304" pitchFamily="18" charset="0"/>
                <a:cs typeface="Times New Roman" panose="02020603050405020304" pitchFamily="18" charset="0"/>
              </a:rPr>
              <a:t> 2.2.2. </a:t>
            </a:r>
          </a:p>
          <a:p>
            <a:r>
              <a:rPr lang="ru-RU" sz="2800" b="1" i="1" dirty="0">
                <a:solidFill>
                  <a:srgbClr val="0000CC"/>
                </a:solidFill>
                <a:latin typeface="Times New Roman" panose="02020603050405020304" pitchFamily="18" charset="0"/>
                <a:cs typeface="Times New Roman" panose="02020603050405020304" pitchFamily="18" charset="0"/>
              </a:rPr>
              <a:t>У </a:t>
            </a:r>
            <a:r>
              <a:rPr lang="ru-RU" sz="2800" b="1" i="1" dirty="0" err="1">
                <a:solidFill>
                  <a:srgbClr val="0000CC"/>
                </a:solidFill>
                <a:latin typeface="Times New Roman" panose="02020603050405020304" pitchFamily="18" charset="0"/>
                <a:cs typeface="Times New Roman" panose="02020603050405020304" pitchFamily="18" charset="0"/>
              </a:rPr>
              <a:t>закладі</a:t>
            </a:r>
            <a:r>
              <a:rPr lang="ru-RU" sz="2800" b="1" i="1" dirty="0">
                <a:solidFill>
                  <a:srgbClr val="0000CC"/>
                </a:solidFill>
                <a:latin typeface="Times New Roman" panose="02020603050405020304" pitchFamily="18" charset="0"/>
                <a:cs typeface="Times New Roman" panose="02020603050405020304" pitchFamily="18" charset="0"/>
              </a:rPr>
              <a:t> </a:t>
            </a:r>
            <a:r>
              <a:rPr lang="ru-RU" sz="2800" b="1" i="1" dirty="0" err="1">
                <a:solidFill>
                  <a:srgbClr val="0000CC"/>
                </a:solidFill>
                <a:latin typeface="Times New Roman" panose="02020603050405020304" pitchFamily="18" charset="0"/>
                <a:cs typeface="Times New Roman" panose="02020603050405020304" pitchFamily="18" charset="0"/>
              </a:rPr>
              <a:t>здійснюється</a:t>
            </a:r>
            <a:r>
              <a:rPr lang="ru-RU" sz="2800" b="1" i="1" dirty="0">
                <a:solidFill>
                  <a:srgbClr val="0000CC"/>
                </a:solidFill>
                <a:latin typeface="Times New Roman" panose="02020603050405020304" pitchFamily="18" charset="0"/>
                <a:cs typeface="Times New Roman" panose="02020603050405020304" pitchFamily="18" charset="0"/>
              </a:rPr>
              <a:t> </a:t>
            </a:r>
            <a:r>
              <a:rPr lang="ru-RU" sz="2800" b="1" i="1" dirty="0" err="1">
                <a:solidFill>
                  <a:srgbClr val="0000CC"/>
                </a:solidFill>
                <a:latin typeface="Times New Roman" panose="02020603050405020304" pitchFamily="18" charset="0"/>
                <a:cs typeface="Times New Roman" panose="02020603050405020304" pitchFamily="18" charset="0"/>
              </a:rPr>
              <a:t>внутрішній</a:t>
            </a:r>
            <a:r>
              <a:rPr lang="ru-RU" sz="2800" b="1" i="1" dirty="0">
                <a:solidFill>
                  <a:srgbClr val="0000CC"/>
                </a:solidFill>
                <a:latin typeface="Times New Roman" panose="02020603050405020304" pitchFamily="18" charset="0"/>
                <a:cs typeface="Times New Roman" panose="02020603050405020304" pitchFamily="18" charset="0"/>
              </a:rPr>
              <a:t> </a:t>
            </a:r>
            <a:r>
              <a:rPr lang="ru-RU" sz="2800" b="1" i="1" dirty="0" err="1">
                <a:solidFill>
                  <a:srgbClr val="0000CC"/>
                </a:solidFill>
                <a:latin typeface="Times New Roman" panose="02020603050405020304" pitchFamily="18" charset="0"/>
                <a:cs typeface="Times New Roman" panose="02020603050405020304" pitchFamily="18" charset="0"/>
              </a:rPr>
              <a:t>моніторинг</a:t>
            </a:r>
            <a:r>
              <a:rPr lang="ru-RU" sz="2800" b="1" i="1" dirty="0">
                <a:solidFill>
                  <a:srgbClr val="0000CC"/>
                </a:solidFill>
                <a:latin typeface="Times New Roman" panose="02020603050405020304" pitchFamily="18" charset="0"/>
                <a:cs typeface="Times New Roman" panose="02020603050405020304" pitchFamily="18" charset="0"/>
              </a:rPr>
              <a:t> </a:t>
            </a:r>
            <a:r>
              <a:rPr lang="ru-RU" sz="2800" b="1" i="1" dirty="0" err="1">
                <a:solidFill>
                  <a:srgbClr val="0000CC"/>
                </a:solidFill>
                <a:latin typeface="Times New Roman" panose="02020603050405020304" pitchFamily="18" charset="0"/>
                <a:cs typeface="Times New Roman" panose="02020603050405020304" pitchFamily="18" charset="0"/>
              </a:rPr>
              <a:t>розвитку</a:t>
            </a:r>
            <a:r>
              <a:rPr lang="ru-RU" sz="2800" b="1" i="1" dirty="0">
                <a:solidFill>
                  <a:srgbClr val="0000CC"/>
                </a:solidFill>
                <a:latin typeface="Times New Roman" panose="02020603050405020304" pitchFamily="18" charset="0"/>
                <a:cs typeface="Times New Roman" panose="02020603050405020304" pitchFamily="18" charset="0"/>
              </a:rPr>
              <a:t> компетентностей </a:t>
            </a:r>
            <a:r>
              <a:rPr lang="ru-RU" sz="2800" b="1" i="1" dirty="0" err="1">
                <a:solidFill>
                  <a:srgbClr val="0000CC"/>
                </a:solidFill>
                <a:latin typeface="Times New Roman" panose="02020603050405020304" pitchFamily="18" charset="0"/>
                <a:cs typeface="Times New Roman" panose="02020603050405020304" pitchFamily="18" charset="0"/>
              </a:rPr>
              <a:t>здобувачів</a:t>
            </a:r>
            <a:r>
              <a:rPr lang="ru-RU" sz="2800" b="1" i="1" dirty="0">
                <a:solidFill>
                  <a:srgbClr val="0000CC"/>
                </a:solidFill>
                <a:latin typeface="Times New Roman" panose="02020603050405020304" pitchFamily="18" charset="0"/>
                <a:cs typeface="Times New Roman" panose="02020603050405020304" pitchFamily="18" charset="0"/>
              </a:rPr>
              <a:t> </a:t>
            </a:r>
            <a:r>
              <a:rPr lang="ru-RU" sz="2800" b="1" i="1" dirty="0" err="1">
                <a:solidFill>
                  <a:srgbClr val="0000CC"/>
                </a:solidFill>
                <a:latin typeface="Times New Roman" panose="02020603050405020304" pitchFamily="18" charset="0"/>
                <a:cs typeface="Times New Roman" panose="02020603050405020304" pitchFamily="18" charset="0"/>
              </a:rPr>
              <a:t>дошкільної</a:t>
            </a:r>
            <a:r>
              <a:rPr lang="ru-RU" sz="2800" b="1" i="1" dirty="0">
                <a:solidFill>
                  <a:srgbClr val="0000CC"/>
                </a:solidFill>
                <a:latin typeface="Times New Roman" panose="02020603050405020304" pitchFamily="18" charset="0"/>
                <a:cs typeface="Times New Roman" panose="02020603050405020304" pitchFamily="18" charset="0"/>
              </a:rPr>
              <a:t> </a:t>
            </a:r>
            <a:r>
              <a:rPr lang="ru-RU" sz="2800" b="1" i="1" dirty="0" err="1">
                <a:solidFill>
                  <a:srgbClr val="0000CC"/>
                </a:solidFill>
                <a:latin typeface="Times New Roman" panose="02020603050405020304" pitchFamily="18" charset="0"/>
                <a:cs typeface="Times New Roman" panose="02020603050405020304" pitchFamily="18" charset="0"/>
              </a:rPr>
              <a:t>освіти</a:t>
            </a:r>
            <a:r>
              <a:rPr lang="ru-RU" sz="2800" b="1" i="1" dirty="0">
                <a:solidFill>
                  <a:srgbClr val="0000CC"/>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605783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C0AB9E82-7C73-4EA4-89EE-17992DC9B469}"/>
              </a:ext>
            </a:extLst>
          </p:cNvPr>
          <p:cNvSpPr/>
          <p:nvPr/>
        </p:nvSpPr>
        <p:spPr>
          <a:xfrm>
            <a:off x="182880" y="1997839"/>
            <a:ext cx="8643486" cy="2677656"/>
          </a:xfrm>
          <a:prstGeom prst="rect">
            <a:avLst/>
          </a:prstGeom>
        </p:spPr>
        <p:txBody>
          <a:bodyPr wrap="square">
            <a:spAutoFit/>
          </a:bodyPr>
          <a:lstStyle/>
          <a:p>
            <a:r>
              <a:rPr lang="uk-UA" sz="2400" b="1" i="1" dirty="0">
                <a:solidFill>
                  <a:srgbClr val="0000CC"/>
                </a:solidFill>
                <a:latin typeface="Times New Roman" panose="02020603050405020304" pitchFamily="18" charset="0"/>
                <a:cs typeface="Times New Roman" panose="02020603050405020304" pitchFamily="18" charset="0"/>
              </a:rPr>
              <a:t>Критерій 2.1.1. У закладі реалізується державний стандарт</a:t>
            </a:r>
          </a:p>
          <a:p>
            <a:r>
              <a:rPr lang="uk-UA" sz="2400" b="1" i="1" dirty="0">
                <a:solidFill>
                  <a:srgbClr val="0000CC"/>
                </a:solidFill>
                <a:latin typeface="Times New Roman" panose="02020603050405020304" pitchFamily="18" charset="0"/>
                <a:cs typeface="Times New Roman" panose="02020603050405020304" pitchFamily="18" charset="0"/>
              </a:rPr>
              <a:t>    Базовий компонент дошкільної освіти як державний стандарт утверджує політику держави  у  галузі дошкільної освіти. І заклади дошкільної освіти мають відповідати його вимогам. </a:t>
            </a:r>
          </a:p>
          <a:p>
            <a:r>
              <a:rPr lang="uk-UA" sz="2400" b="1" i="1" dirty="0">
                <a:solidFill>
                  <a:srgbClr val="0000CC"/>
                </a:solidFill>
                <a:latin typeface="Times New Roman" panose="02020603050405020304" pitchFamily="18" charset="0"/>
                <a:cs typeface="Times New Roman" panose="02020603050405020304" pitchFamily="18" charset="0"/>
              </a:rPr>
              <a:t>   Щоб об’єктивно проаналізувати дотримання цього критерію, варто звернути увагу на ряд індикаторів.</a:t>
            </a:r>
          </a:p>
        </p:txBody>
      </p:sp>
      <p:pic>
        <p:nvPicPr>
          <p:cNvPr id="3" name="Рисунок 2">
            <a:extLst>
              <a:ext uri="{FF2B5EF4-FFF2-40B4-BE49-F238E27FC236}">
                <a16:creationId xmlns:a16="http://schemas.microsoft.com/office/drawing/2014/main" id="{FD30AFDF-C982-4CF3-959A-5839911F2537}"/>
              </a:ext>
            </a:extLst>
          </p:cNvPr>
          <p:cNvPicPr>
            <a:picLocks noChangeAspect="1"/>
          </p:cNvPicPr>
          <p:nvPr/>
        </p:nvPicPr>
        <p:blipFill>
          <a:blip r:embed="rId2"/>
          <a:stretch>
            <a:fillRect/>
          </a:stretch>
        </p:blipFill>
        <p:spPr>
          <a:xfrm>
            <a:off x="5838324" y="198270"/>
            <a:ext cx="2857500" cy="1552575"/>
          </a:xfrm>
          <a:prstGeom prst="rect">
            <a:avLst/>
          </a:prstGeom>
        </p:spPr>
      </p:pic>
    </p:spTree>
    <p:extLst>
      <p:ext uri="{BB962C8B-B14F-4D97-AF65-F5344CB8AC3E}">
        <p14:creationId xmlns:p14="http://schemas.microsoft.com/office/powerpoint/2010/main" val="3777376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CAEC7246-9EA2-4D9D-A2B2-4CD5084EB197}"/>
              </a:ext>
            </a:extLst>
          </p:cNvPr>
          <p:cNvSpPr/>
          <p:nvPr/>
        </p:nvSpPr>
        <p:spPr>
          <a:xfrm>
            <a:off x="2286000" y="2413338"/>
            <a:ext cx="4572000" cy="369332"/>
          </a:xfrm>
          <a:prstGeom prst="rect">
            <a:avLst/>
          </a:prstGeom>
        </p:spPr>
        <p:txBody>
          <a:bodyPr>
            <a:spAutoFit/>
          </a:bodyPr>
          <a:lstStyle/>
          <a:p>
            <a:r>
              <a:rPr lang="uk-UA" dirty="0"/>
              <a:t> </a:t>
            </a:r>
          </a:p>
        </p:txBody>
      </p:sp>
      <p:sp>
        <p:nvSpPr>
          <p:cNvPr id="3" name="Прямокутник 2">
            <a:extLst>
              <a:ext uri="{FF2B5EF4-FFF2-40B4-BE49-F238E27FC236}">
                <a16:creationId xmlns:a16="http://schemas.microsoft.com/office/drawing/2014/main" id="{1D252D62-C40E-4031-8FC6-DADDEBBF53F4}"/>
              </a:ext>
            </a:extLst>
          </p:cNvPr>
          <p:cNvSpPr/>
          <p:nvPr/>
        </p:nvSpPr>
        <p:spPr>
          <a:xfrm>
            <a:off x="231007" y="192504"/>
            <a:ext cx="6371924" cy="4708981"/>
          </a:xfrm>
          <a:prstGeom prst="rect">
            <a:avLst/>
          </a:prstGeom>
        </p:spPr>
        <p:txBody>
          <a:bodyPr wrap="square">
            <a:spAutoFit/>
          </a:bodyPr>
          <a:lstStyle/>
          <a:p>
            <a:r>
              <a:rPr lang="uk-UA" sz="2400" b="1" dirty="0">
                <a:solidFill>
                  <a:srgbClr val="0000CC"/>
                </a:solidFill>
                <a:latin typeface="Times New Roman" panose="02020603050405020304" pitchFamily="18" charset="0"/>
                <a:cs typeface="Times New Roman" panose="02020603050405020304" pitchFamily="18" charset="0"/>
              </a:rPr>
              <a:t>Індикатор 2.1.1.1. </a:t>
            </a:r>
          </a:p>
          <a:p>
            <a:r>
              <a:rPr lang="uk-UA" sz="2400" b="1" i="1" dirty="0">
                <a:solidFill>
                  <a:srgbClr val="0000CC"/>
                </a:solidFill>
                <a:latin typeface="Times New Roman" panose="02020603050405020304" pitchFamily="18" charset="0"/>
                <a:cs typeface="Times New Roman" panose="02020603050405020304" pitchFamily="18" charset="0"/>
              </a:rPr>
              <a:t>Заклад дошкільної освіти здійснює освітній процес за програмами, затвердженими в установленому порядку</a:t>
            </a:r>
          </a:p>
          <a:p>
            <a:r>
              <a:rPr lang="uk-UA" sz="2400" b="1" i="1" dirty="0">
                <a:solidFill>
                  <a:srgbClr val="0000CC"/>
                </a:solidFill>
                <a:latin typeface="Times New Roman" panose="02020603050405020304" pitchFamily="18" charset="0"/>
                <a:cs typeface="Times New Roman" panose="02020603050405020304" pitchFamily="18" charset="0"/>
              </a:rPr>
              <a:t>    Розроблення та затвердження освітніх програм закладів дошкільної освіти регламентують Закони України «Про освіту», «Про дошкільну освіту»,  Лист МОН «Щодо освітніх програм у закладах дошкільної освіти» від 9 грудня 2019 року    № 1/9-750, </a:t>
            </a:r>
            <a:r>
              <a:rPr lang="uk-UA" dirty="0"/>
              <a:t>….</a:t>
            </a:r>
          </a:p>
          <a:p>
            <a:endParaRPr lang="uk-UA" dirty="0"/>
          </a:p>
          <a:p>
            <a:r>
              <a:rPr lang="uk-UA" dirty="0"/>
              <a:t>     </a:t>
            </a:r>
          </a:p>
        </p:txBody>
      </p:sp>
      <p:sp>
        <p:nvSpPr>
          <p:cNvPr id="4" name="Прямокутник 3">
            <a:extLst>
              <a:ext uri="{FF2B5EF4-FFF2-40B4-BE49-F238E27FC236}">
                <a16:creationId xmlns:a16="http://schemas.microsoft.com/office/drawing/2014/main" id="{94E0340E-2AD8-4C10-ADFD-8049F0A5A156}"/>
              </a:ext>
            </a:extLst>
          </p:cNvPr>
          <p:cNvSpPr/>
          <p:nvPr/>
        </p:nvSpPr>
        <p:spPr>
          <a:xfrm>
            <a:off x="423511" y="4290485"/>
            <a:ext cx="8296977" cy="2246769"/>
          </a:xfrm>
          <a:prstGeom prst="rect">
            <a:avLst/>
          </a:prstGeom>
        </p:spPr>
        <p:txBody>
          <a:bodyPr wrap="square">
            <a:spAutoFit/>
          </a:bodyPr>
          <a:lstStyle/>
          <a:p>
            <a:r>
              <a:rPr lang="uk-UA" sz="2000" i="1" dirty="0">
                <a:solidFill>
                  <a:srgbClr val="0000CC"/>
                </a:solidFill>
                <a:latin typeface="Times New Roman" panose="02020603050405020304" pitchFamily="18" charset="0"/>
                <a:cs typeface="Times New Roman" panose="02020603050405020304" pitchFamily="18" charset="0"/>
              </a:rPr>
              <a:t>Відповідно до статті 33 Закону України «Про освіту» передбачено, що заклади освіти розробляють  освітні програми. Стаття 23 Закону України «Про дошкільну освіту» регламентує, що «освітня програма — це єдиний комплекс освітніх компонентів, спланованих і організованих закладом дошкільної освіти для досягнення вихованцями результатів навчання (набуття </a:t>
            </a:r>
            <a:r>
              <a:rPr lang="uk-UA" sz="2000" i="1" dirty="0" err="1">
                <a:solidFill>
                  <a:srgbClr val="0000CC"/>
                </a:solidFill>
                <a:latin typeface="Times New Roman" panose="02020603050405020304" pitchFamily="18" charset="0"/>
                <a:cs typeface="Times New Roman" panose="02020603050405020304" pitchFamily="18" charset="0"/>
              </a:rPr>
              <a:t>компетентностей</a:t>
            </a:r>
            <a:r>
              <a:rPr lang="uk-UA" sz="2000" i="1" dirty="0">
                <a:solidFill>
                  <a:srgbClr val="0000CC"/>
                </a:solidFill>
                <a:latin typeface="Times New Roman" panose="02020603050405020304" pitchFamily="18" charset="0"/>
                <a:cs typeface="Times New Roman" panose="02020603050405020304" pitchFamily="18" charset="0"/>
              </a:rPr>
              <a:t>), визначених Базовим компонентом дошкільної освіти.</a:t>
            </a:r>
          </a:p>
        </p:txBody>
      </p:sp>
      <p:pic>
        <p:nvPicPr>
          <p:cNvPr id="5" name="Рисунок 4">
            <a:extLst>
              <a:ext uri="{FF2B5EF4-FFF2-40B4-BE49-F238E27FC236}">
                <a16:creationId xmlns:a16="http://schemas.microsoft.com/office/drawing/2014/main" id="{7E1D89A6-16AA-4AA4-AE0C-2D3B513E10C6}"/>
              </a:ext>
            </a:extLst>
          </p:cNvPr>
          <p:cNvPicPr>
            <a:picLocks noChangeAspect="1"/>
          </p:cNvPicPr>
          <p:nvPr/>
        </p:nvPicPr>
        <p:blipFill>
          <a:blip r:embed="rId2"/>
          <a:stretch>
            <a:fillRect/>
          </a:stretch>
        </p:blipFill>
        <p:spPr>
          <a:xfrm>
            <a:off x="6439301" y="320746"/>
            <a:ext cx="2560319" cy="2461924"/>
          </a:xfrm>
          <a:prstGeom prst="rect">
            <a:avLst/>
          </a:prstGeom>
        </p:spPr>
      </p:pic>
      <p:pic>
        <p:nvPicPr>
          <p:cNvPr id="6" name="Рисунок 5">
            <a:extLst>
              <a:ext uri="{FF2B5EF4-FFF2-40B4-BE49-F238E27FC236}">
                <a16:creationId xmlns:a16="http://schemas.microsoft.com/office/drawing/2014/main" id="{D210DD5A-F220-4690-BC96-F85FE37B539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96462" y="2782670"/>
            <a:ext cx="1116531" cy="1644951"/>
          </a:xfrm>
          <a:prstGeom prst="rect">
            <a:avLst/>
          </a:prstGeom>
        </p:spPr>
      </p:pic>
    </p:spTree>
    <p:extLst>
      <p:ext uri="{BB962C8B-B14F-4D97-AF65-F5344CB8AC3E}">
        <p14:creationId xmlns:p14="http://schemas.microsoft.com/office/powerpoint/2010/main" val="33742777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EC016E6E-7AA1-4BB9-8481-8C2531A7B420}"/>
              </a:ext>
            </a:extLst>
          </p:cNvPr>
          <p:cNvSpPr/>
          <p:nvPr/>
        </p:nvSpPr>
        <p:spPr>
          <a:xfrm>
            <a:off x="317634" y="1278077"/>
            <a:ext cx="8345103" cy="5262979"/>
          </a:xfrm>
          <a:prstGeom prst="rect">
            <a:avLst/>
          </a:prstGeom>
        </p:spPr>
        <p:txBody>
          <a:bodyPr wrap="square">
            <a:spAutoFit/>
          </a:bodyPr>
          <a:lstStyle/>
          <a:p>
            <a:r>
              <a:rPr lang="uk-UA" sz="2800" b="1" i="1" dirty="0">
                <a:solidFill>
                  <a:srgbClr val="0000CC"/>
                </a:solidFill>
                <a:latin typeface="Times New Roman" panose="02020603050405020304" pitchFamily="18" charset="0"/>
                <a:cs typeface="Times New Roman" panose="02020603050405020304" pitchFamily="18" charset="0"/>
              </a:rPr>
              <a:t>Освітня програма має </a:t>
            </a:r>
          </a:p>
          <a:p>
            <a:r>
              <a:rPr lang="uk-UA" sz="2800" b="1" i="1" dirty="0">
                <a:solidFill>
                  <a:srgbClr val="0000CC"/>
                </a:solidFill>
                <a:latin typeface="Times New Roman" panose="02020603050405020304" pitchFamily="18" charset="0"/>
                <a:cs typeface="Times New Roman" panose="02020603050405020304" pitchFamily="18" charset="0"/>
              </a:rPr>
              <a:t>містити:</a:t>
            </a:r>
          </a:p>
          <a:p>
            <a:r>
              <a:rPr lang="uk-UA" sz="2800" b="1" i="1" dirty="0">
                <a:solidFill>
                  <a:srgbClr val="0000CC"/>
                </a:solidFill>
                <a:latin typeface="Times New Roman" panose="02020603050405020304" pitchFamily="18" charset="0"/>
                <a:cs typeface="Times New Roman" panose="02020603050405020304" pitchFamily="18" charset="0"/>
              </a:rPr>
              <a:t>– загальний обсяг навантаження та очікувані результати навчання здобувачів освіти;</a:t>
            </a:r>
          </a:p>
          <a:p>
            <a:r>
              <a:rPr lang="uk-UA" sz="2800" b="1" i="1" dirty="0">
                <a:solidFill>
                  <a:srgbClr val="0000CC"/>
                </a:solidFill>
                <a:latin typeface="Times New Roman" panose="02020603050405020304" pitchFamily="18" charset="0"/>
                <a:cs typeface="Times New Roman" panose="02020603050405020304" pitchFamily="18" charset="0"/>
              </a:rPr>
              <a:t>– перелік, зміст, тривалість і взаємозв’язок освітніх галузей та/або предметів, дисциплін тощо, логічну послідовність їх вивчення;</a:t>
            </a:r>
          </a:p>
          <a:p>
            <a:r>
              <a:rPr lang="uk-UA" sz="2800" b="1" i="1" dirty="0">
                <a:solidFill>
                  <a:srgbClr val="0000CC"/>
                </a:solidFill>
                <a:latin typeface="Times New Roman" panose="02020603050405020304" pitchFamily="18" charset="0"/>
                <a:cs typeface="Times New Roman" panose="02020603050405020304" pitchFamily="18" charset="0"/>
              </a:rPr>
              <a:t>– форми організації освітнього процесу;</a:t>
            </a:r>
          </a:p>
          <a:p>
            <a:r>
              <a:rPr lang="uk-UA" sz="2800" b="1" i="1" dirty="0">
                <a:solidFill>
                  <a:srgbClr val="0000CC"/>
                </a:solidFill>
                <a:latin typeface="Times New Roman" panose="02020603050405020304" pitchFamily="18" charset="0"/>
                <a:cs typeface="Times New Roman" panose="02020603050405020304" pitchFamily="18" charset="0"/>
              </a:rPr>
              <a:t>– опис та інструменти системи внутрішнього забезпечення якості освіти;</a:t>
            </a:r>
          </a:p>
          <a:p>
            <a:r>
              <a:rPr lang="uk-UA" sz="2800" b="1" i="1" dirty="0">
                <a:solidFill>
                  <a:srgbClr val="0000CC"/>
                </a:solidFill>
                <a:latin typeface="Times New Roman" panose="02020603050405020304" pitchFamily="18" charset="0"/>
                <a:cs typeface="Times New Roman" panose="02020603050405020304" pitchFamily="18" charset="0"/>
              </a:rPr>
              <a:t>– інші освітні компоненти</a:t>
            </a:r>
          </a:p>
          <a:p>
            <a:r>
              <a:rPr lang="uk-UA" sz="2800" b="1" i="1" dirty="0">
                <a:solidFill>
                  <a:srgbClr val="0000CC"/>
                </a:solidFill>
                <a:latin typeface="Times New Roman" panose="02020603050405020304" pitchFamily="18" charset="0"/>
                <a:cs typeface="Times New Roman" panose="02020603050405020304" pitchFamily="18" charset="0"/>
              </a:rPr>
              <a:t> (за рішенням закладу дошкільної освіти).</a:t>
            </a:r>
          </a:p>
        </p:txBody>
      </p:sp>
      <p:pic>
        <p:nvPicPr>
          <p:cNvPr id="4" name="Рисунок 3">
            <a:extLst>
              <a:ext uri="{FF2B5EF4-FFF2-40B4-BE49-F238E27FC236}">
                <a16:creationId xmlns:a16="http://schemas.microsoft.com/office/drawing/2014/main" id="{5B1DD915-5A42-4331-A21B-3E4AF001FF5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4831881" y="173254"/>
            <a:ext cx="4071487" cy="1995137"/>
          </a:xfrm>
          <a:prstGeom prst="rect">
            <a:avLst/>
          </a:prstGeom>
        </p:spPr>
      </p:pic>
    </p:spTree>
    <p:extLst>
      <p:ext uri="{BB962C8B-B14F-4D97-AF65-F5344CB8AC3E}">
        <p14:creationId xmlns:p14="http://schemas.microsoft.com/office/powerpoint/2010/main" val="2860793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64284C90-B3CF-44B0-97BE-F4F43FCAC230}"/>
              </a:ext>
            </a:extLst>
          </p:cNvPr>
          <p:cNvSpPr/>
          <p:nvPr/>
        </p:nvSpPr>
        <p:spPr>
          <a:xfrm>
            <a:off x="394636" y="1836343"/>
            <a:ext cx="8017844" cy="4401205"/>
          </a:xfrm>
          <a:prstGeom prst="rect">
            <a:avLst/>
          </a:prstGeom>
        </p:spPr>
        <p:txBody>
          <a:bodyPr wrap="square">
            <a:spAutoFit/>
          </a:bodyPr>
          <a:lstStyle/>
          <a:p>
            <a:r>
              <a:rPr lang="uk-UA" sz="2800" b="1" dirty="0">
                <a:solidFill>
                  <a:srgbClr val="0000CC"/>
                </a:solidFill>
                <a:latin typeface="Times New Roman" panose="02020603050405020304" pitchFamily="18" charset="0"/>
                <a:cs typeface="Times New Roman" panose="02020603050405020304" pitchFamily="18" charset="0"/>
              </a:rPr>
              <a:t>Зміст освітньої програми повинен передбачати:</a:t>
            </a:r>
          </a:p>
          <a:p>
            <a:r>
              <a:rPr lang="uk-UA" sz="2800" b="1" dirty="0">
                <a:solidFill>
                  <a:srgbClr val="0000CC"/>
                </a:solidFill>
                <a:latin typeface="Times New Roman" panose="02020603050405020304" pitchFamily="18" charset="0"/>
                <a:cs typeface="Times New Roman" panose="02020603050405020304" pitchFamily="18" charset="0"/>
              </a:rPr>
              <a:t>– формування основ соціальної адаптації та життєвої компетентності дитини;</a:t>
            </a:r>
          </a:p>
          <a:p>
            <a:r>
              <a:rPr lang="uk-UA" sz="2800" b="1" dirty="0">
                <a:solidFill>
                  <a:srgbClr val="0000CC"/>
                </a:solidFill>
                <a:latin typeface="Times New Roman" panose="02020603050405020304" pitchFamily="18" charset="0"/>
                <a:cs typeface="Times New Roman" panose="02020603050405020304" pitchFamily="18" charset="0"/>
              </a:rPr>
              <a:t>– виховання елементів </a:t>
            </a:r>
            <a:r>
              <a:rPr lang="uk-UA" sz="2800" b="1" dirty="0" err="1">
                <a:solidFill>
                  <a:srgbClr val="0000CC"/>
                </a:solidFill>
                <a:latin typeface="Times New Roman" panose="02020603050405020304" pitchFamily="18" charset="0"/>
                <a:cs typeface="Times New Roman" panose="02020603050405020304" pitchFamily="18" charset="0"/>
              </a:rPr>
              <a:t>природодоцільного</a:t>
            </a:r>
            <a:r>
              <a:rPr lang="uk-UA" sz="2800" b="1" dirty="0">
                <a:solidFill>
                  <a:srgbClr val="0000CC"/>
                </a:solidFill>
                <a:latin typeface="Times New Roman" panose="02020603050405020304" pitchFamily="18" charset="0"/>
                <a:cs typeface="Times New Roman" panose="02020603050405020304" pitchFamily="18" charset="0"/>
              </a:rPr>
              <a:t> світогляду, розвиток позитивного </a:t>
            </a:r>
            <a:r>
              <a:rPr lang="uk-UA" sz="2800" b="1" dirty="0" err="1">
                <a:solidFill>
                  <a:srgbClr val="0000CC"/>
                </a:solidFill>
                <a:latin typeface="Times New Roman" panose="02020603050405020304" pitchFamily="18" charset="0"/>
                <a:cs typeface="Times New Roman" panose="02020603050405020304" pitchFamily="18" charset="0"/>
              </a:rPr>
              <a:t>емоційно</a:t>
            </a:r>
            <a:r>
              <a:rPr lang="uk-UA" sz="2800" b="1" dirty="0">
                <a:solidFill>
                  <a:srgbClr val="0000CC"/>
                </a:solidFill>
                <a:latin typeface="Times New Roman" panose="02020603050405020304" pitchFamily="18" charset="0"/>
                <a:cs typeface="Times New Roman" panose="02020603050405020304" pitchFamily="18" charset="0"/>
              </a:rPr>
              <a:t>-ціннісного ставлення до довкілля;</a:t>
            </a:r>
          </a:p>
          <a:p>
            <a:r>
              <a:rPr lang="uk-UA" sz="2800" b="1" dirty="0">
                <a:solidFill>
                  <a:srgbClr val="0000CC"/>
                </a:solidFill>
                <a:latin typeface="Times New Roman" panose="02020603050405020304" pitchFamily="18" charset="0"/>
                <a:cs typeface="Times New Roman" panose="02020603050405020304" pitchFamily="18" charset="0"/>
              </a:rPr>
              <a:t>– утвердження </a:t>
            </a:r>
            <a:r>
              <a:rPr lang="uk-UA" sz="2800" b="1" dirty="0" err="1">
                <a:solidFill>
                  <a:srgbClr val="0000CC"/>
                </a:solidFill>
                <a:latin typeface="Times New Roman" panose="02020603050405020304" pitchFamily="18" charset="0"/>
                <a:cs typeface="Times New Roman" panose="02020603050405020304" pitchFamily="18" charset="0"/>
              </a:rPr>
              <a:t>емоційно</a:t>
            </a:r>
            <a:r>
              <a:rPr lang="uk-UA" sz="2800" b="1" dirty="0">
                <a:solidFill>
                  <a:srgbClr val="0000CC"/>
                </a:solidFill>
                <a:latin typeface="Times New Roman" panose="02020603050405020304" pitchFamily="18" charset="0"/>
                <a:cs typeface="Times New Roman" panose="02020603050405020304" pitchFamily="18" charset="0"/>
              </a:rPr>
              <a:t>-ціннісного ставлення до практичної та духовної діяльності людини;</a:t>
            </a:r>
          </a:p>
          <a:p>
            <a:r>
              <a:rPr lang="uk-UA" sz="2800" b="1" dirty="0">
                <a:solidFill>
                  <a:srgbClr val="0000CC"/>
                </a:solidFill>
                <a:latin typeface="Times New Roman" panose="02020603050405020304" pitchFamily="18" charset="0"/>
                <a:cs typeface="Times New Roman" panose="02020603050405020304" pitchFamily="18" charset="0"/>
              </a:rPr>
              <a:t>– розвиток потреби в реалізації власних творчих здібностей.</a:t>
            </a:r>
          </a:p>
        </p:txBody>
      </p:sp>
      <p:pic>
        <p:nvPicPr>
          <p:cNvPr id="3" name="Рисунок 2">
            <a:extLst>
              <a:ext uri="{FF2B5EF4-FFF2-40B4-BE49-F238E27FC236}">
                <a16:creationId xmlns:a16="http://schemas.microsoft.com/office/drawing/2014/main" id="{B95907C7-AD50-4CC0-BC49-B7297B7E626B}"/>
              </a:ext>
            </a:extLst>
          </p:cNvPr>
          <p:cNvPicPr>
            <a:picLocks noChangeAspect="1"/>
          </p:cNvPicPr>
          <p:nvPr/>
        </p:nvPicPr>
        <p:blipFill>
          <a:blip r:embed="rId2"/>
          <a:stretch>
            <a:fillRect/>
          </a:stretch>
        </p:blipFill>
        <p:spPr>
          <a:xfrm>
            <a:off x="6260832" y="242436"/>
            <a:ext cx="2667000" cy="1714500"/>
          </a:xfrm>
          <a:prstGeom prst="rect">
            <a:avLst/>
          </a:prstGeom>
        </p:spPr>
      </p:pic>
    </p:spTree>
    <p:extLst>
      <p:ext uri="{BB962C8B-B14F-4D97-AF65-F5344CB8AC3E}">
        <p14:creationId xmlns:p14="http://schemas.microsoft.com/office/powerpoint/2010/main" val="466845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98C4BC0-2697-4473-8B86-E7A1D297B2B5}"/>
              </a:ext>
            </a:extLst>
          </p:cNvPr>
          <p:cNvSpPr/>
          <p:nvPr/>
        </p:nvSpPr>
        <p:spPr>
          <a:xfrm>
            <a:off x="299185" y="279133"/>
            <a:ext cx="5081337" cy="5632311"/>
          </a:xfrm>
          <a:prstGeom prst="rect">
            <a:avLst/>
          </a:prstGeom>
        </p:spPr>
        <p:txBody>
          <a:bodyPr wrap="square">
            <a:spAutoFit/>
          </a:bodyPr>
          <a:lstStyle/>
          <a:p>
            <a:r>
              <a:rPr lang="uk-UA" sz="2400" b="1" dirty="0">
                <a:solidFill>
                  <a:srgbClr val="0000CC"/>
                </a:solidFill>
                <a:latin typeface="Times New Roman" panose="02020603050405020304" pitchFamily="18" charset="0"/>
                <a:cs typeface="Times New Roman" panose="02020603050405020304" pitchFamily="18" charset="0"/>
              </a:rPr>
              <a:t>Освітня програма схвалюється педагогічною радою закладу дошкільної освіти та затверджується його керівником.</a:t>
            </a:r>
          </a:p>
          <a:p>
            <a:r>
              <a:rPr lang="uk-UA" sz="2400" b="1" dirty="0">
                <a:solidFill>
                  <a:srgbClr val="0000CC"/>
                </a:solidFill>
                <a:latin typeface="Times New Roman" panose="02020603050405020304" pitchFamily="18" charset="0"/>
                <a:cs typeface="Times New Roman" panose="02020603050405020304" pitchFamily="18" charset="0"/>
              </a:rPr>
              <a:t>    Освітні програми, що розробляються на основі типових освітніх програм, не потребують окремого затвердження центральним органом забезпечення якості освіти.</a:t>
            </a:r>
          </a:p>
          <a:p>
            <a:r>
              <a:rPr lang="uk-UA" sz="2400" b="1" dirty="0">
                <a:solidFill>
                  <a:srgbClr val="0000CC"/>
                </a:solidFill>
                <a:latin typeface="Times New Roman" panose="02020603050405020304" pitchFamily="18" charset="0"/>
                <a:cs typeface="Times New Roman" panose="02020603050405020304" pitchFamily="18" charset="0"/>
              </a:rPr>
              <a:t>     Кожна освітня програма має передбачати набуття дитиною </a:t>
            </a:r>
            <a:r>
              <a:rPr lang="uk-UA" sz="2400" b="1" dirty="0" err="1">
                <a:solidFill>
                  <a:srgbClr val="0000CC"/>
                </a:solidFill>
                <a:latin typeface="Times New Roman" panose="02020603050405020304" pitchFamily="18" charset="0"/>
                <a:cs typeface="Times New Roman" panose="02020603050405020304" pitchFamily="18" charset="0"/>
              </a:rPr>
              <a:t>компетентностей</a:t>
            </a:r>
            <a:r>
              <a:rPr lang="uk-UA" sz="2400" b="1" dirty="0">
                <a:solidFill>
                  <a:srgbClr val="0000CC"/>
                </a:solidFill>
                <a:latin typeface="Times New Roman" panose="02020603050405020304" pitchFamily="18" charset="0"/>
                <a:cs typeface="Times New Roman" panose="02020603050405020304" pitchFamily="18" charset="0"/>
              </a:rPr>
              <a:t>, визначених Базовим компонентом дошкільної освіти.</a:t>
            </a:r>
          </a:p>
        </p:txBody>
      </p:sp>
      <p:pic>
        <p:nvPicPr>
          <p:cNvPr id="3" name="Рисунок 2">
            <a:extLst>
              <a:ext uri="{FF2B5EF4-FFF2-40B4-BE49-F238E27FC236}">
                <a16:creationId xmlns:a16="http://schemas.microsoft.com/office/drawing/2014/main" id="{AAA24D65-9CCF-4A59-BC0F-FCFD4C17822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707781" y="127010"/>
            <a:ext cx="3137033" cy="5003255"/>
          </a:xfrm>
          <a:prstGeom prst="rect">
            <a:avLst/>
          </a:prstGeom>
        </p:spPr>
      </p:pic>
    </p:spTree>
    <p:extLst>
      <p:ext uri="{BB962C8B-B14F-4D97-AF65-F5344CB8AC3E}">
        <p14:creationId xmlns:p14="http://schemas.microsoft.com/office/powerpoint/2010/main" val="2215646958"/>
      </p:ext>
    </p:extLst>
  </p:cSld>
  <p:clrMapOvr>
    <a:masterClrMapping/>
  </p:clrMapOvr>
</p:sld>
</file>

<file path=ppt/theme/theme1.xml><?xml version="1.0" encoding="utf-8"?>
<a:theme xmlns:a="http://schemas.openxmlformats.org/drawingml/2006/main" name="Office Theme">
  <a:themeElements>
    <a:clrScheme name="Тема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Тема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Тема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494</TotalTime>
  <Words>1716</Words>
  <Application>Microsoft Office PowerPoint</Application>
  <PresentationFormat>Екран (4:3)</PresentationFormat>
  <Paragraphs>145</Paragraphs>
  <Slides>28</Slides>
  <Notes>0</Notes>
  <HiddenSlides>0</HiddenSlides>
  <MMClips>0</MMClips>
  <ScaleCrop>false</ScaleCrop>
  <HeadingPairs>
    <vt:vector size="6" baseType="variant">
      <vt:variant>
        <vt:lpstr>Використані шрифти</vt:lpstr>
      </vt:variant>
      <vt:variant>
        <vt:i4>4</vt:i4>
      </vt:variant>
      <vt:variant>
        <vt:lpstr>Тема</vt:lpstr>
      </vt:variant>
      <vt:variant>
        <vt:i4>1</vt:i4>
      </vt:variant>
      <vt:variant>
        <vt:lpstr>Заголовки слайдів</vt:lpstr>
      </vt:variant>
      <vt:variant>
        <vt:i4>28</vt:i4>
      </vt:variant>
    </vt:vector>
  </HeadingPairs>
  <TitlesOfParts>
    <vt:vector size="33" baseType="lpstr">
      <vt:lpstr>Arial</vt:lpstr>
      <vt:lpstr>Calibri</vt:lpstr>
      <vt:lpstr>Calibri Light</vt:lpstr>
      <vt:lpstr>Times New Roman</vt:lpstr>
      <vt:lpstr>Office Theme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Презентація PowerPoint</dc:title>
  <dc:creator>Директор</dc:creator>
  <cp:lastModifiedBy>Директор</cp:lastModifiedBy>
  <cp:revision>45</cp:revision>
  <dcterms:created xsi:type="dcterms:W3CDTF">2024-01-19T08:10:15Z</dcterms:created>
  <dcterms:modified xsi:type="dcterms:W3CDTF">2024-01-22T13:47:33Z</dcterms:modified>
</cp:coreProperties>
</file>